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x="18288000" cy="10287000"/>
  <p:notesSz cx="6858000" cy="9144000"/>
  <p:embeddedFontLst>
    <p:embeddedFont>
      <p:font typeface="Cerebri" charset="1" panose="00000500000000000000"/>
      <p:regular r:id="rId15"/>
    </p:embeddedFont>
    <p:embeddedFont>
      <p:font typeface="Cerebri Bold" charset="1" panose="0000080000000000000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4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5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6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EF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205075" y="7375416"/>
            <a:ext cx="6054225" cy="1882884"/>
            <a:chOff x="0" y="0"/>
            <a:chExt cx="1594528" cy="49590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594528" cy="495904"/>
            </a:xfrm>
            <a:custGeom>
              <a:avLst/>
              <a:gdLst/>
              <a:ahLst/>
              <a:cxnLst/>
              <a:rect r="r" b="b" t="t" l="l"/>
              <a:pathLst>
                <a:path h="495904" w="1594528">
                  <a:moveTo>
                    <a:pt x="38363" y="0"/>
                  </a:moveTo>
                  <a:lnTo>
                    <a:pt x="1556166" y="0"/>
                  </a:lnTo>
                  <a:cubicBezTo>
                    <a:pt x="1566340" y="0"/>
                    <a:pt x="1576098" y="4042"/>
                    <a:pt x="1583292" y="11236"/>
                  </a:cubicBezTo>
                  <a:cubicBezTo>
                    <a:pt x="1590487" y="18431"/>
                    <a:pt x="1594528" y="28188"/>
                    <a:pt x="1594528" y="38363"/>
                  </a:cubicBezTo>
                  <a:lnTo>
                    <a:pt x="1594528" y="457541"/>
                  </a:lnTo>
                  <a:cubicBezTo>
                    <a:pt x="1594528" y="467715"/>
                    <a:pt x="1590487" y="477473"/>
                    <a:pt x="1583292" y="484667"/>
                  </a:cubicBezTo>
                  <a:cubicBezTo>
                    <a:pt x="1576098" y="491862"/>
                    <a:pt x="1566340" y="495904"/>
                    <a:pt x="1556166" y="495904"/>
                  </a:cubicBezTo>
                  <a:lnTo>
                    <a:pt x="38363" y="495904"/>
                  </a:lnTo>
                  <a:cubicBezTo>
                    <a:pt x="28188" y="495904"/>
                    <a:pt x="18431" y="491862"/>
                    <a:pt x="11236" y="484667"/>
                  </a:cubicBezTo>
                  <a:cubicBezTo>
                    <a:pt x="4042" y="477473"/>
                    <a:pt x="0" y="467715"/>
                    <a:pt x="0" y="457541"/>
                  </a:cubicBezTo>
                  <a:lnTo>
                    <a:pt x="0" y="38363"/>
                  </a:lnTo>
                  <a:cubicBezTo>
                    <a:pt x="0" y="28188"/>
                    <a:pt x="4042" y="18431"/>
                    <a:pt x="11236" y="11236"/>
                  </a:cubicBezTo>
                  <a:cubicBezTo>
                    <a:pt x="18431" y="4042"/>
                    <a:pt x="28188" y="0"/>
                    <a:pt x="3836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gradFill>
                <a:gsLst>
                  <a:gs pos="0">
                    <a:srgbClr val="0054C5">
                      <a:alpha val="100000"/>
                    </a:srgbClr>
                  </a:gs>
                  <a:gs pos="100000">
                    <a:srgbClr val="90E1E6">
                      <a:alpha val="100000"/>
                    </a:srgbClr>
                  </a:gs>
                </a:gsLst>
                <a:path path="circle">
                  <a:fillToRect l="0" r="100000" t="0" b="100000"/>
                </a:path>
                <a:tileRect r="0" l="-100000" b="0" t="-100000"/>
              </a:gra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594528" cy="53400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3359"/>
                </a:lnSpc>
              </a:pPr>
              <a:r>
                <a:rPr lang="en-US" sz="2400">
                  <a:solidFill>
                    <a:srgbClr val="39352C"/>
                  </a:solidFill>
                  <a:latin typeface="Cerebri"/>
                  <a:ea typeface="Cerebri"/>
                  <a:cs typeface="Cerebri"/>
                  <a:sym typeface="Cerebri"/>
                </a:rPr>
                <a:t>Presented By. Bara-Serene Mason</a:t>
              </a:r>
            </a:p>
            <a:p>
              <a:pPr algn="l">
                <a:lnSpc>
                  <a:spcPts val="3359"/>
                </a:lnSpc>
              </a:pPr>
              <a:r>
                <a:rPr lang="en-US" sz="2400">
                  <a:solidFill>
                    <a:srgbClr val="39352C"/>
                  </a:solidFill>
                  <a:latin typeface="Cerebri"/>
                  <a:ea typeface="Cerebri"/>
                  <a:cs typeface="Cerebri"/>
                  <a:sym typeface="Cerebri"/>
                </a:rPr>
                <a:t>                         Brooke Martin</a:t>
              </a:r>
            </a:p>
            <a:p>
              <a:pPr algn="l">
                <a:lnSpc>
                  <a:spcPts val="3359"/>
                </a:lnSpc>
              </a:pPr>
              <a:r>
                <a:rPr lang="en-US" sz="2400">
                  <a:solidFill>
                    <a:srgbClr val="39352C"/>
                  </a:solidFill>
                  <a:latin typeface="Cerebri"/>
                  <a:ea typeface="Cerebri"/>
                  <a:cs typeface="Cerebri"/>
                  <a:sym typeface="Cerebri"/>
                </a:rPr>
                <a:t>                         Kenzi Rullo </a:t>
              </a:r>
            </a:p>
            <a:p>
              <a:pPr algn="l">
                <a:lnSpc>
                  <a:spcPts val="3359"/>
                </a:lnSpc>
              </a:pPr>
              <a:r>
                <a:rPr lang="en-US" sz="2400">
                  <a:solidFill>
                    <a:srgbClr val="39352C"/>
                  </a:solidFill>
                  <a:latin typeface="Cerebri"/>
                  <a:ea typeface="Cerebri"/>
                  <a:cs typeface="Cerebri"/>
                  <a:sym typeface="Cerebri"/>
                </a:rPr>
                <a:t>                         Yariana Figueroa Calimano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7292355" y="-4793066"/>
            <a:ext cx="9648774" cy="8229600"/>
          </a:xfrm>
          <a:custGeom>
            <a:avLst/>
            <a:gdLst/>
            <a:ahLst/>
            <a:cxnLst/>
            <a:rect r="r" b="b" t="t" l="l"/>
            <a:pathLst>
              <a:path h="8229600" w="9648774">
                <a:moveTo>
                  <a:pt x="0" y="0"/>
                </a:moveTo>
                <a:lnTo>
                  <a:pt x="9648773" y="0"/>
                </a:lnTo>
                <a:lnTo>
                  <a:pt x="96487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6" id="6"/>
          <p:cNvSpPr/>
          <p:nvPr/>
        </p:nvSpPr>
        <p:spPr>
          <a:xfrm>
            <a:off x="4127053" y="659093"/>
            <a:ext cx="10436442" cy="0"/>
          </a:xfrm>
          <a:prstGeom prst="line">
            <a:avLst/>
          </a:prstGeom>
          <a:ln cap="flat" w="19050">
            <a:solidFill>
              <a:srgbClr val="39352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 flipV="true">
            <a:off x="17268825" y="2873719"/>
            <a:ext cx="0" cy="3413931"/>
          </a:xfrm>
          <a:prstGeom prst="line">
            <a:avLst/>
          </a:prstGeom>
          <a:ln cap="flat" w="19050">
            <a:gradFill>
              <a:gsLst>
                <a:gs pos="0">
                  <a:srgbClr val="0054C5">
                    <a:alpha val="100000"/>
                  </a:srgbClr>
                </a:gs>
                <a:gs pos="100000">
                  <a:srgbClr val="90E1E6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prstDash val="solid"/>
            <a:headEnd type="none" len="sm" w="sm"/>
            <a:tailEnd type="none" len="sm" w="sm"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-6872317" y="4700951"/>
            <a:ext cx="13744635" cy="8229600"/>
          </a:xfrm>
          <a:custGeom>
            <a:avLst/>
            <a:gdLst/>
            <a:ahLst/>
            <a:cxnLst/>
            <a:rect r="r" b="b" t="t" l="l"/>
            <a:pathLst>
              <a:path h="8229600" w="13744635">
                <a:moveTo>
                  <a:pt x="0" y="0"/>
                </a:moveTo>
                <a:lnTo>
                  <a:pt x="13744634" y="0"/>
                </a:lnTo>
                <a:lnTo>
                  <a:pt x="1374463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1503240" y="8815751"/>
            <a:ext cx="211165" cy="211165"/>
            <a:chOff x="0" y="0"/>
            <a:chExt cx="55616" cy="55616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55616" cy="55616"/>
            </a:xfrm>
            <a:custGeom>
              <a:avLst/>
              <a:gdLst/>
              <a:ahLst/>
              <a:cxnLst/>
              <a:rect r="r" b="b" t="t" l="l"/>
              <a:pathLst>
                <a:path h="55616" w="55616">
                  <a:moveTo>
                    <a:pt x="0" y="0"/>
                  </a:moveTo>
                  <a:lnTo>
                    <a:pt x="55616" y="0"/>
                  </a:lnTo>
                  <a:lnTo>
                    <a:pt x="55616" y="55616"/>
                  </a:lnTo>
                  <a:lnTo>
                    <a:pt x="0" y="55616"/>
                  </a:lnTo>
                  <a:close/>
                </a:path>
              </a:pathLst>
            </a:custGeom>
            <a:solidFill>
              <a:srgbClr val="0054C5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55616" cy="937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916074" y="2875493"/>
            <a:ext cx="16455853" cy="30793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247"/>
              </a:lnSpc>
              <a:spcBef>
                <a:spcPct val="0"/>
              </a:spcBef>
            </a:pPr>
            <a:r>
              <a:rPr lang="en-US" b="true" sz="5891">
                <a:solidFill>
                  <a:srgbClr val="39352C"/>
                </a:solidFill>
                <a:latin typeface="Cerebri Bold"/>
                <a:ea typeface="Cerebri Bold"/>
                <a:cs typeface="Cerebri Bold"/>
                <a:sym typeface="Cerebri Bold"/>
              </a:rPr>
              <a:t>Is there a statistically significant gender pay gap among US developers with similar experience levels?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4563495" y="441923"/>
            <a:ext cx="2695805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359"/>
              </a:lnSpc>
              <a:spcBef>
                <a:spcPct val="0"/>
              </a:spcBef>
            </a:pPr>
            <a:r>
              <a:rPr lang="en-US" sz="2400" spc="72">
                <a:solidFill>
                  <a:srgbClr val="39352C"/>
                </a:solidFill>
                <a:latin typeface="Cerebri"/>
                <a:ea typeface="Cerebri"/>
                <a:cs typeface="Cerebri"/>
                <a:sym typeface="Cerebri"/>
              </a:rPr>
              <a:t> DECEMBER 2025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28700" y="441923"/>
            <a:ext cx="3098353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400" spc="72">
                <a:solidFill>
                  <a:srgbClr val="39352C"/>
                </a:solidFill>
                <a:latin typeface="Cerebri"/>
                <a:ea typeface="Cerebri"/>
                <a:cs typeface="Cerebri"/>
                <a:sym typeface="Cerebri"/>
              </a:rPr>
              <a:t>SDT 100 01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EF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97909" y="-5120016"/>
            <a:ext cx="9648774" cy="8229600"/>
          </a:xfrm>
          <a:custGeom>
            <a:avLst/>
            <a:gdLst/>
            <a:ahLst/>
            <a:cxnLst/>
            <a:rect r="r" b="b" t="t" l="l"/>
            <a:pathLst>
              <a:path h="8229600" w="9648774">
                <a:moveTo>
                  <a:pt x="0" y="0"/>
                </a:moveTo>
                <a:lnTo>
                  <a:pt x="9648774" y="0"/>
                </a:lnTo>
                <a:lnTo>
                  <a:pt x="964877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4127053" y="622580"/>
            <a:ext cx="10436442" cy="0"/>
          </a:xfrm>
          <a:prstGeom prst="line">
            <a:avLst/>
          </a:prstGeom>
          <a:ln cap="flat" w="19050">
            <a:solidFill>
              <a:srgbClr val="39352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6522296" y="8223851"/>
            <a:ext cx="13744635" cy="8229600"/>
          </a:xfrm>
          <a:custGeom>
            <a:avLst/>
            <a:gdLst/>
            <a:ahLst/>
            <a:cxnLst/>
            <a:rect r="r" b="b" t="t" l="l"/>
            <a:pathLst>
              <a:path h="8229600" w="13744635">
                <a:moveTo>
                  <a:pt x="0" y="0"/>
                </a:moveTo>
                <a:lnTo>
                  <a:pt x="13744634" y="0"/>
                </a:lnTo>
                <a:lnTo>
                  <a:pt x="1374463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0850212" y="2762602"/>
            <a:ext cx="6409088" cy="710120"/>
            <a:chOff x="0" y="0"/>
            <a:chExt cx="1687990" cy="18702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687990" cy="187027"/>
            </a:xfrm>
            <a:custGeom>
              <a:avLst/>
              <a:gdLst/>
              <a:ahLst/>
              <a:cxnLst/>
              <a:rect r="r" b="b" t="t" l="l"/>
              <a:pathLst>
                <a:path h="187027" w="1687990">
                  <a:moveTo>
                    <a:pt x="36239" y="0"/>
                  </a:moveTo>
                  <a:lnTo>
                    <a:pt x="1651752" y="0"/>
                  </a:lnTo>
                  <a:cubicBezTo>
                    <a:pt x="1671766" y="0"/>
                    <a:pt x="1687990" y="16225"/>
                    <a:pt x="1687990" y="36239"/>
                  </a:cubicBezTo>
                  <a:lnTo>
                    <a:pt x="1687990" y="150789"/>
                  </a:lnTo>
                  <a:cubicBezTo>
                    <a:pt x="1687990" y="160400"/>
                    <a:pt x="1684172" y="169617"/>
                    <a:pt x="1677376" y="176413"/>
                  </a:cubicBezTo>
                  <a:cubicBezTo>
                    <a:pt x="1670580" y="183209"/>
                    <a:pt x="1661363" y="187027"/>
                    <a:pt x="1651752" y="187027"/>
                  </a:cubicBezTo>
                  <a:lnTo>
                    <a:pt x="36239" y="187027"/>
                  </a:lnTo>
                  <a:cubicBezTo>
                    <a:pt x="26628" y="187027"/>
                    <a:pt x="17410" y="183209"/>
                    <a:pt x="10614" y="176413"/>
                  </a:cubicBezTo>
                  <a:cubicBezTo>
                    <a:pt x="3818" y="169617"/>
                    <a:pt x="0" y="160400"/>
                    <a:pt x="0" y="150789"/>
                  </a:cubicBezTo>
                  <a:lnTo>
                    <a:pt x="0" y="36239"/>
                  </a:lnTo>
                  <a:cubicBezTo>
                    <a:pt x="0" y="26628"/>
                    <a:pt x="3818" y="17410"/>
                    <a:pt x="10614" y="10614"/>
                  </a:cubicBezTo>
                  <a:cubicBezTo>
                    <a:pt x="17410" y="3818"/>
                    <a:pt x="26628" y="0"/>
                    <a:pt x="3623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gradFill>
                <a:gsLst>
                  <a:gs pos="0">
                    <a:srgbClr val="0054C5">
                      <a:alpha val="100000"/>
                    </a:srgbClr>
                  </a:gs>
                  <a:gs pos="100000">
                    <a:srgbClr val="90E1E6">
                      <a:alpha val="100000"/>
                    </a:srgbClr>
                  </a:gs>
                </a:gsLst>
                <a:path path="circle">
                  <a:fillToRect l="0" r="100000" t="0" b="100000"/>
                </a:path>
                <a:tileRect r="0" l="-100000" b="0" t="-100000"/>
              </a:gra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687990" cy="2251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  <a:r>
                <a:rPr lang="en-US" sz="2100">
                  <a:solidFill>
                    <a:srgbClr val="39352C"/>
                  </a:solidFill>
                  <a:latin typeface="Cerebri"/>
                  <a:ea typeface="Cerebri"/>
                  <a:cs typeface="Cerebri"/>
                  <a:sym typeface="Cerebri"/>
                </a:rPr>
                <a:t>Ensuring fair business practices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0519495" y="2993986"/>
            <a:ext cx="211165" cy="211165"/>
            <a:chOff x="0" y="0"/>
            <a:chExt cx="55616" cy="5561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5616" cy="55616"/>
            </a:xfrm>
            <a:custGeom>
              <a:avLst/>
              <a:gdLst/>
              <a:ahLst/>
              <a:cxnLst/>
              <a:rect r="r" b="b" t="t" l="l"/>
              <a:pathLst>
                <a:path h="55616" w="55616">
                  <a:moveTo>
                    <a:pt x="0" y="0"/>
                  </a:moveTo>
                  <a:lnTo>
                    <a:pt x="55616" y="0"/>
                  </a:lnTo>
                  <a:lnTo>
                    <a:pt x="55616" y="55616"/>
                  </a:lnTo>
                  <a:lnTo>
                    <a:pt x="0" y="55616"/>
                  </a:lnTo>
                  <a:close/>
                </a:path>
              </a:pathLst>
            </a:custGeom>
            <a:solidFill>
              <a:srgbClr val="0054C5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55616" cy="937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0850212" y="4228199"/>
            <a:ext cx="6409088" cy="937911"/>
            <a:chOff x="0" y="0"/>
            <a:chExt cx="1687990" cy="24702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687990" cy="247022"/>
            </a:xfrm>
            <a:custGeom>
              <a:avLst/>
              <a:gdLst/>
              <a:ahLst/>
              <a:cxnLst/>
              <a:rect r="r" b="b" t="t" l="l"/>
              <a:pathLst>
                <a:path h="247022" w="1687990">
                  <a:moveTo>
                    <a:pt x="36239" y="0"/>
                  </a:moveTo>
                  <a:lnTo>
                    <a:pt x="1651752" y="0"/>
                  </a:lnTo>
                  <a:cubicBezTo>
                    <a:pt x="1671766" y="0"/>
                    <a:pt x="1687990" y="16225"/>
                    <a:pt x="1687990" y="36239"/>
                  </a:cubicBezTo>
                  <a:lnTo>
                    <a:pt x="1687990" y="210783"/>
                  </a:lnTo>
                  <a:cubicBezTo>
                    <a:pt x="1687990" y="220394"/>
                    <a:pt x="1684172" y="229612"/>
                    <a:pt x="1677376" y="236408"/>
                  </a:cubicBezTo>
                  <a:cubicBezTo>
                    <a:pt x="1670580" y="243204"/>
                    <a:pt x="1661363" y="247022"/>
                    <a:pt x="1651752" y="247022"/>
                  </a:cubicBezTo>
                  <a:lnTo>
                    <a:pt x="36239" y="247022"/>
                  </a:lnTo>
                  <a:cubicBezTo>
                    <a:pt x="26628" y="247022"/>
                    <a:pt x="17410" y="243204"/>
                    <a:pt x="10614" y="236408"/>
                  </a:cubicBezTo>
                  <a:cubicBezTo>
                    <a:pt x="3818" y="229612"/>
                    <a:pt x="0" y="220394"/>
                    <a:pt x="0" y="210783"/>
                  </a:cubicBezTo>
                  <a:lnTo>
                    <a:pt x="0" y="36239"/>
                  </a:lnTo>
                  <a:cubicBezTo>
                    <a:pt x="0" y="26628"/>
                    <a:pt x="3818" y="17410"/>
                    <a:pt x="10614" y="10614"/>
                  </a:cubicBezTo>
                  <a:cubicBezTo>
                    <a:pt x="17410" y="3818"/>
                    <a:pt x="26628" y="0"/>
                    <a:pt x="3623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gradFill>
                <a:gsLst>
                  <a:gs pos="0">
                    <a:srgbClr val="0054C5">
                      <a:alpha val="100000"/>
                    </a:srgbClr>
                  </a:gs>
                  <a:gs pos="100000">
                    <a:srgbClr val="90E1E6">
                      <a:alpha val="100000"/>
                    </a:srgbClr>
                  </a:gs>
                </a:gsLst>
                <a:path path="circle">
                  <a:fillToRect l="0" r="100000" t="0" b="100000"/>
                </a:path>
                <a:tileRect r="0" l="-100000" b="0" t="-100000"/>
              </a:gradFill>
              <a:prstDash val="solid"/>
              <a:round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1687990" cy="2851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  <a:r>
                <a:rPr lang="en-US" sz="2100">
                  <a:solidFill>
                    <a:srgbClr val="39352C"/>
                  </a:solidFill>
                  <a:latin typeface="Cerebri"/>
                  <a:ea typeface="Cerebri"/>
                  <a:cs typeface="Cerebri"/>
                  <a:sym typeface="Cerebri"/>
                </a:rPr>
                <a:t>Continuous evaluation to measure business practices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0519495" y="4459583"/>
            <a:ext cx="211165" cy="211165"/>
            <a:chOff x="0" y="0"/>
            <a:chExt cx="55616" cy="55616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55616" cy="55616"/>
            </a:xfrm>
            <a:custGeom>
              <a:avLst/>
              <a:gdLst/>
              <a:ahLst/>
              <a:cxnLst/>
              <a:rect r="r" b="b" t="t" l="l"/>
              <a:pathLst>
                <a:path h="55616" w="55616">
                  <a:moveTo>
                    <a:pt x="0" y="0"/>
                  </a:moveTo>
                  <a:lnTo>
                    <a:pt x="55616" y="0"/>
                  </a:lnTo>
                  <a:lnTo>
                    <a:pt x="55616" y="55616"/>
                  </a:lnTo>
                  <a:lnTo>
                    <a:pt x="0" y="55616"/>
                  </a:lnTo>
                  <a:close/>
                </a:path>
              </a:pathLst>
            </a:custGeom>
            <a:solidFill>
              <a:srgbClr val="0054C5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55616" cy="937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0850212" y="5693796"/>
            <a:ext cx="6409088" cy="937911"/>
            <a:chOff x="0" y="0"/>
            <a:chExt cx="1687990" cy="247022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687990" cy="247022"/>
            </a:xfrm>
            <a:custGeom>
              <a:avLst/>
              <a:gdLst/>
              <a:ahLst/>
              <a:cxnLst/>
              <a:rect r="r" b="b" t="t" l="l"/>
              <a:pathLst>
                <a:path h="247022" w="1687990">
                  <a:moveTo>
                    <a:pt x="36239" y="0"/>
                  </a:moveTo>
                  <a:lnTo>
                    <a:pt x="1651752" y="0"/>
                  </a:lnTo>
                  <a:cubicBezTo>
                    <a:pt x="1671766" y="0"/>
                    <a:pt x="1687990" y="16225"/>
                    <a:pt x="1687990" y="36239"/>
                  </a:cubicBezTo>
                  <a:lnTo>
                    <a:pt x="1687990" y="210783"/>
                  </a:lnTo>
                  <a:cubicBezTo>
                    <a:pt x="1687990" y="220394"/>
                    <a:pt x="1684172" y="229612"/>
                    <a:pt x="1677376" y="236408"/>
                  </a:cubicBezTo>
                  <a:cubicBezTo>
                    <a:pt x="1670580" y="243204"/>
                    <a:pt x="1661363" y="247022"/>
                    <a:pt x="1651752" y="247022"/>
                  </a:cubicBezTo>
                  <a:lnTo>
                    <a:pt x="36239" y="247022"/>
                  </a:lnTo>
                  <a:cubicBezTo>
                    <a:pt x="26628" y="247022"/>
                    <a:pt x="17410" y="243204"/>
                    <a:pt x="10614" y="236408"/>
                  </a:cubicBezTo>
                  <a:cubicBezTo>
                    <a:pt x="3818" y="229612"/>
                    <a:pt x="0" y="220394"/>
                    <a:pt x="0" y="210783"/>
                  </a:cubicBezTo>
                  <a:lnTo>
                    <a:pt x="0" y="36239"/>
                  </a:lnTo>
                  <a:cubicBezTo>
                    <a:pt x="0" y="26628"/>
                    <a:pt x="3818" y="17410"/>
                    <a:pt x="10614" y="10614"/>
                  </a:cubicBezTo>
                  <a:cubicBezTo>
                    <a:pt x="17410" y="3818"/>
                    <a:pt x="26628" y="0"/>
                    <a:pt x="3623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gradFill>
                <a:gsLst>
                  <a:gs pos="0">
                    <a:srgbClr val="0054C5">
                      <a:alpha val="100000"/>
                    </a:srgbClr>
                  </a:gs>
                  <a:gs pos="100000">
                    <a:srgbClr val="90E1E6">
                      <a:alpha val="100000"/>
                    </a:srgbClr>
                  </a:gs>
                </a:gsLst>
                <a:path path="circle">
                  <a:fillToRect l="0" r="100000" t="0" b="100000"/>
                </a:path>
                <a:tileRect r="0" l="-100000" b="0" t="-100000"/>
              </a:gradFill>
              <a:prstDash val="solid"/>
              <a:round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1687990" cy="2851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  <a:r>
                <a:rPr lang="en-US" sz="2100">
                  <a:solidFill>
                    <a:srgbClr val="39352C"/>
                  </a:solidFill>
                  <a:latin typeface="Cerebri"/>
                  <a:ea typeface="Cerebri"/>
                  <a:cs typeface="Cerebri"/>
                  <a:sym typeface="Cerebri"/>
                </a:rPr>
                <a:t>Full transparency with results to ensure ethical practices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0519495" y="5925180"/>
            <a:ext cx="211165" cy="211165"/>
            <a:chOff x="0" y="0"/>
            <a:chExt cx="55616" cy="55616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55616" cy="55616"/>
            </a:xfrm>
            <a:custGeom>
              <a:avLst/>
              <a:gdLst/>
              <a:ahLst/>
              <a:cxnLst/>
              <a:rect r="r" b="b" t="t" l="l"/>
              <a:pathLst>
                <a:path h="55616" w="55616">
                  <a:moveTo>
                    <a:pt x="0" y="0"/>
                  </a:moveTo>
                  <a:lnTo>
                    <a:pt x="55616" y="0"/>
                  </a:lnTo>
                  <a:lnTo>
                    <a:pt x="55616" y="55616"/>
                  </a:lnTo>
                  <a:lnTo>
                    <a:pt x="0" y="55616"/>
                  </a:lnTo>
                  <a:close/>
                </a:path>
              </a:pathLst>
            </a:custGeom>
            <a:solidFill>
              <a:srgbClr val="0054C5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55616" cy="937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0850212" y="7159394"/>
            <a:ext cx="6409088" cy="673933"/>
            <a:chOff x="0" y="0"/>
            <a:chExt cx="1687990" cy="177497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687990" cy="177497"/>
            </a:xfrm>
            <a:custGeom>
              <a:avLst/>
              <a:gdLst/>
              <a:ahLst/>
              <a:cxnLst/>
              <a:rect r="r" b="b" t="t" l="l"/>
              <a:pathLst>
                <a:path h="177497" w="1687990">
                  <a:moveTo>
                    <a:pt x="36239" y="0"/>
                  </a:moveTo>
                  <a:lnTo>
                    <a:pt x="1651752" y="0"/>
                  </a:lnTo>
                  <a:cubicBezTo>
                    <a:pt x="1671766" y="0"/>
                    <a:pt x="1687990" y="16225"/>
                    <a:pt x="1687990" y="36239"/>
                  </a:cubicBezTo>
                  <a:lnTo>
                    <a:pt x="1687990" y="141258"/>
                  </a:lnTo>
                  <a:cubicBezTo>
                    <a:pt x="1687990" y="150869"/>
                    <a:pt x="1684172" y="160086"/>
                    <a:pt x="1677376" y="166883"/>
                  </a:cubicBezTo>
                  <a:cubicBezTo>
                    <a:pt x="1670580" y="173679"/>
                    <a:pt x="1661363" y="177497"/>
                    <a:pt x="1651752" y="177497"/>
                  </a:cubicBezTo>
                  <a:lnTo>
                    <a:pt x="36239" y="177497"/>
                  </a:lnTo>
                  <a:cubicBezTo>
                    <a:pt x="26628" y="177497"/>
                    <a:pt x="17410" y="173679"/>
                    <a:pt x="10614" y="166883"/>
                  </a:cubicBezTo>
                  <a:cubicBezTo>
                    <a:pt x="3818" y="160086"/>
                    <a:pt x="0" y="150869"/>
                    <a:pt x="0" y="141258"/>
                  </a:cubicBezTo>
                  <a:lnTo>
                    <a:pt x="0" y="36239"/>
                  </a:lnTo>
                  <a:cubicBezTo>
                    <a:pt x="0" y="26628"/>
                    <a:pt x="3818" y="17410"/>
                    <a:pt x="10614" y="10614"/>
                  </a:cubicBezTo>
                  <a:cubicBezTo>
                    <a:pt x="17410" y="3818"/>
                    <a:pt x="26628" y="0"/>
                    <a:pt x="3623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gradFill>
                <a:gsLst>
                  <a:gs pos="0">
                    <a:srgbClr val="0054C5">
                      <a:alpha val="100000"/>
                    </a:srgbClr>
                  </a:gs>
                  <a:gs pos="100000">
                    <a:srgbClr val="90E1E6">
                      <a:alpha val="100000"/>
                    </a:srgbClr>
                  </a:gs>
                </a:gsLst>
                <a:path path="circle">
                  <a:fillToRect l="0" r="100000" t="0" b="100000"/>
                </a:path>
                <a:tileRect r="0" l="-100000" b="0" t="-100000"/>
              </a:gradFill>
              <a:prstDash val="solid"/>
              <a:round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0" y="-38100"/>
              <a:ext cx="1687990" cy="2155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  <a:r>
                <a:rPr lang="en-US" sz="2100">
                  <a:solidFill>
                    <a:srgbClr val="39352C"/>
                  </a:solidFill>
                  <a:latin typeface="Cerebri"/>
                  <a:ea typeface="Cerebri"/>
                  <a:cs typeface="Cerebri"/>
                  <a:sym typeface="Cerebri"/>
                </a:rPr>
                <a:t>Limiting discrimination through DEI policies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0519495" y="7390777"/>
            <a:ext cx="211165" cy="211165"/>
            <a:chOff x="0" y="0"/>
            <a:chExt cx="55616" cy="55616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55616" cy="55616"/>
            </a:xfrm>
            <a:custGeom>
              <a:avLst/>
              <a:gdLst/>
              <a:ahLst/>
              <a:cxnLst/>
              <a:rect r="r" b="b" t="t" l="l"/>
              <a:pathLst>
                <a:path h="55616" w="55616">
                  <a:moveTo>
                    <a:pt x="0" y="0"/>
                  </a:moveTo>
                  <a:lnTo>
                    <a:pt x="55616" y="0"/>
                  </a:lnTo>
                  <a:lnTo>
                    <a:pt x="55616" y="55616"/>
                  </a:lnTo>
                  <a:lnTo>
                    <a:pt x="0" y="55616"/>
                  </a:lnTo>
                  <a:close/>
                </a:path>
              </a:pathLst>
            </a:custGeom>
            <a:solidFill>
              <a:srgbClr val="0054C5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38100"/>
              <a:ext cx="55616" cy="937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843765" y="4011930"/>
            <a:ext cx="7790867" cy="5246370"/>
            <a:chOff x="0" y="0"/>
            <a:chExt cx="6350000" cy="427609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6350000" cy="4276090"/>
            </a:xfrm>
            <a:custGeom>
              <a:avLst/>
              <a:gdLst/>
              <a:ahLst/>
              <a:cxnLst/>
              <a:rect r="r" b="b" t="t" l="l"/>
              <a:pathLst>
                <a:path h="4276090" w="6350000">
                  <a:moveTo>
                    <a:pt x="6220460" y="0"/>
                  </a:moveTo>
                  <a:cubicBezTo>
                    <a:pt x="4969510" y="0"/>
                    <a:pt x="3713480" y="0"/>
                    <a:pt x="2462530" y="0"/>
                  </a:cubicBezTo>
                  <a:lnTo>
                    <a:pt x="2462530" y="129540"/>
                  </a:lnTo>
                  <a:cubicBezTo>
                    <a:pt x="2346960" y="129540"/>
                    <a:pt x="2189480" y="129540"/>
                    <a:pt x="2073910" y="129540"/>
                  </a:cubicBezTo>
                  <a:lnTo>
                    <a:pt x="2073910" y="259080"/>
                  </a:lnTo>
                  <a:cubicBezTo>
                    <a:pt x="1958340" y="259080"/>
                    <a:pt x="1800860" y="259080"/>
                    <a:pt x="1685290" y="259080"/>
                  </a:cubicBezTo>
                  <a:lnTo>
                    <a:pt x="1685290" y="388620"/>
                  </a:lnTo>
                  <a:cubicBezTo>
                    <a:pt x="1620520" y="388620"/>
                    <a:pt x="1490980" y="388620"/>
                    <a:pt x="1426210" y="388620"/>
                  </a:cubicBezTo>
                  <a:lnTo>
                    <a:pt x="1426210" y="518160"/>
                  </a:lnTo>
                  <a:cubicBezTo>
                    <a:pt x="1361440" y="518160"/>
                    <a:pt x="1231900" y="518160"/>
                    <a:pt x="1167130" y="518160"/>
                  </a:cubicBezTo>
                  <a:lnTo>
                    <a:pt x="1167130" y="647700"/>
                  </a:lnTo>
                  <a:cubicBezTo>
                    <a:pt x="1102360" y="647700"/>
                    <a:pt x="972820" y="647700"/>
                    <a:pt x="908050" y="647700"/>
                  </a:cubicBezTo>
                  <a:lnTo>
                    <a:pt x="908050" y="777240"/>
                  </a:lnTo>
                  <a:lnTo>
                    <a:pt x="777240" y="777240"/>
                  </a:lnTo>
                  <a:lnTo>
                    <a:pt x="777240" y="906780"/>
                  </a:lnTo>
                  <a:lnTo>
                    <a:pt x="647700" y="906780"/>
                  </a:lnTo>
                  <a:lnTo>
                    <a:pt x="647700" y="1036320"/>
                  </a:lnTo>
                  <a:lnTo>
                    <a:pt x="518160" y="1036320"/>
                  </a:lnTo>
                  <a:cubicBezTo>
                    <a:pt x="518160" y="1101090"/>
                    <a:pt x="518160" y="1230630"/>
                    <a:pt x="518160" y="1295400"/>
                  </a:cubicBezTo>
                  <a:lnTo>
                    <a:pt x="388620" y="1295400"/>
                  </a:lnTo>
                  <a:cubicBezTo>
                    <a:pt x="388620" y="1360170"/>
                    <a:pt x="388620" y="1489710"/>
                    <a:pt x="388620" y="1554480"/>
                  </a:cubicBezTo>
                  <a:lnTo>
                    <a:pt x="259080" y="1554480"/>
                  </a:lnTo>
                  <a:cubicBezTo>
                    <a:pt x="259080" y="1619250"/>
                    <a:pt x="259080" y="1748790"/>
                    <a:pt x="259080" y="1813560"/>
                  </a:cubicBezTo>
                  <a:lnTo>
                    <a:pt x="129540" y="1813560"/>
                  </a:lnTo>
                  <a:cubicBezTo>
                    <a:pt x="129540" y="1929130"/>
                    <a:pt x="129540" y="2086610"/>
                    <a:pt x="129540" y="2202180"/>
                  </a:cubicBezTo>
                  <a:lnTo>
                    <a:pt x="0" y="2202180"/>
                  </a:lnTo>
                  <a:cubicBezTo>
                    <a:pt x="0" y="2890520"/>
                    <a:pt x="0" y="3586480"/>
                    <a:pt x="0" y="4276090"/>
                  </a:cubicBezTo>
                  <a:cubicBezTo>
                    <a:pt x="1380490" y="4276090"/>
                    <a:pt x="2766060" y="4276090"/>
                    <a:pt x="4146550" y="4276090"/>
                  </a:cubicBezTo>
                  <a:lnTo>
                    <a:pt x="4146550" y="4146550"/>
                  </a:lnTo>
                  <a:cubicBezTo>
                    <a:pt x="4262120" y="4146550"/>
                    <a:pt x="4419600" y="4146550"/>
                    <a:pt x="4535170" y="4146550"/>
                  </a:cubicBezTo>
                  <a:lnTo>
                    <a:pt x="4535170" y="4017010"/>
                  </a:lnTo>
                  <a:cubicBezTo>
                    <a:pt x="4650740" y="4017010"/>
                    <a:pt x="4808220" y="4017010"/>
                    <a:pt x="4923790" y="4017010"/>
                  </a:cubicBezTo>
                  <a:lnTo>
                    <a:pt x="4923790" y="3887470"/>
                  </a:lnTo>
                  <a:cubicBezTo>
                    <a:pt x="4988560" y="3887470"/>
                    <a:pt x="5118100" y="3887470"/>
                    <a:pt x="5182870" y="3887470"/>
                  </a:cubicBezTo>
                  <a:lnTo>
                    <a:pt x="5182870" y="3757930"/>
                  </a:lnTo>
                  <a:cubicBezTo>
                    <a:pt x="5247640" y="3757930"/>
                    <a:pt x="5377180" y="3757930"/>
                    <a:pt x="5441950" y="3757930"/>
                  </a:cubicBezTo>
                  <a:lnTo>
                    <a:pt x="5441950" y="3628390"/>
                  </a:lnTo>
                  <a:lnTo>
                    <a:pt x="5571490" y="3628390"/>
                  </a:lnTo>
                  <a:lnTo>
                    <a:pt x="5571490" y="3498850"/>
                  </a:lnTo>
                  <a:lnTo>
                    <a:pt x="5702300" y="3498850"/>
                  </a:lnTo>
                  <a:lnTo>
                    <a:pt x="5702300" y="3369310"/>
                  </a:lnTo>
                  <a:lnTo>
                    <a:pt x="5831840" y="3369310"/>
                  </a:lnTo>
                  <a:cubicBezTo>
                    <a:pt x="5831840" y="3304540"/>
                    <a:pt x="5831840" y="3175000"/>
                    <a:pt x="5831840" y="3110230"/>
                  </a:cubicBezTo>
                  <a:lnTo>
                    <a:pt x="5961380" y="3110230"/>
                  </a:lnTo>
                  <a:cubicBezTo>
                    <a:pt x="5961380" y="3045460"/>
                    <a:pt x="5961380" y="2915920"/>
                    <a:pt x="5961380" y="2851150"/>
                  </a:cubicBezTo>
                  <a:lnTo>
                    <a:pt x="6090920" y="2851150"/>
                  </a:lnTo>
                  <a:cubicBezTo>
                    <a:pt x="6090920" y="2735580"/>
                    <a:pt x="6090920" y="2578100"/>
                    <a:pt x="6090920" y="2462530"/>
                  </a:cubicBezTo>
                  <a:lnTo>
                    <a:pt x="6220460" y="2462530"/>
                  </a:lnTo>
                  <a:cubicBezTo>
                    <a:pt x="6220460" y="2299970"/>
                    <a:pt x="6220460" y="2106930"/>
                    <a:pt x="6220460" y="1944370"/>
                  </a:cubicBezTo>
                  <a:lnTo>
                    <a:pt x="6350000" y="1944370"/>
                  </a:lnTo>
                  <a:cubicBezTo>
                    <a:pt x="6350000" y="1299210"/>
                    <a:pt x="6350000" y="645160"/>
                    <a:pt x="6350000" y="0"/>
                  </a:cubicBezTo>
                  <a:lnTo>
                    <a:pt x="6220460" y="0"/>
                  </a:lnTo>
                  <a:close/>
                </a:path>
              </a:pathLst>
            </a:custGeom>
            <a:blipFill>
              <a:blip r:embed="rId4"/>
              <a:stretch>
                <a:fillRect l="-536" t="0" r="-536" b="0"/>
              </a:stretch>
            </a:blipFill>
          </p:spPr>
        </p:sp>
      </p:grpSp>
      <p:sp>
        <p:nvSpPr>
          <p:cNvPr name="TextBox 31" id="31"/>
          <p:cNvSpPr txBox="true"/>
          <p:nvPr/>
        </p:nvSpPr>
        <p:spPr>
          <a:xfrm rot="0">
            <a:off x="14563495" y="451448"/>
            <a:ext cx="2695805" cy="313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660"/>
              </a:lnSpc>
              <a:spcBef>
                <a:spcPct val="0"/>
              </a:spcBef>
            </a:pPr>
            <a:r>
              <a:rPr lang="en-US" sz="1900" spc="57">
                <a:solidFill>
                  <a:srgbClr val="39352C"/>
                </a:solidFill>
                <a:latin typeface="Cerebri"/>
                <a:ea typeface="Cerebri"/>
                <a:cs typeface="Cerebri"/>
                <a:sym typeface="Cerebri"/>
              </a:rPr>
              <a:t>DECEMBER 2025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028700" y="451448"/>
            <a:ext cx="3098353" cy="313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60"/>
              </a:lnSpc>
              <a:spcBef>
                <a:spcPct val="0"/>
              </a:spcBef>
            </a:pPr>
            <a:r>
              <a:rPr lang="en-US" sz="1900" spc="57">
                <a:solidFill>
                  <a:srgbClr val="39352C"/>
                </a:solidFill>
                <a:latin typeface="Cerebri"/>
                <a:ea typeface="Cerebri"/>
                <a:cs typeface="Cerebri"/>
                <a:sym typeface="Cerebri"/>
              </a:rPr>
              <a:t>SDT 100 01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771698" y="2047995"/>
            <a:ext cx="7862935" cy="953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7840"/>
              </a:lnSpc>
              <a:spcBef>
                <a:spcPct val="0"/>
              </a:spcBef>
            </a:pPr>
            <a:r>
              <a:rPr lang="en-US" b="true" sz="5600">
                <a:solidFill>
                  <a:srgbClr val="0054C5"/>
                </a:solidFill>
                <a:latin typeface="Cerebri Bold"/>
                <a:ea typeface="Cerebri Bold"/>
                <a:cs typeface="Cerebri Bold"/>
                <a:sym typeface="Cerebri Bold"/>
              </a:rPr>
              <a:t>Why Does this Matter?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EF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97909" y="-5120016"/>
            <a:ext cx="9648774" cy="8229600"/>
          </a:xfrm>
          <a:custGeom>
            <a:avLst/>
            <a:gdLst/>
            <a:ahLst/>
            <a:cxnLst/>
            <a:rect r="r" b="b" t="t" l="l"/>
            <a:pathLst>
              <a:path h="8229600" w="9648774">
                <a:moveTo>
                  <a:pt x="0" y="0"/>
                </a:moveTo>
                <a:lnTo>
                  <a:pt x="9648774" y="0"/>
                </a:lnTo>
                <a:lnTo>
                  <a:pt x="964877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4127053" y="622580"/>
            <a:ext cx="10436442" cy="0"/>
          </a:xfrm>
          <a:prstGeom prst="line">
            <a:avLst/>
          </a:prstGeom>
          <a:ln cap="flat" w="19050">
            <a:solidFill>
              <a:srgbClr val="39352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>
            <a:off x="9038417" y="1781295"/>
            <a:ext cx="8115300" cy="0"/>
          </a:xfrm>
          <a:prstGeom prst="line">
            <a:avLst/>
          </a:prstGeom>
          <a:ln cap="flat" w="19050">
            <a:gradFill>
              <a:gsLst>
                <a:gs pos="0">
                  <a:srgbClr val="0054C5">
                    <a:alpha val="100000"/>
                  </a:srgbClr>
                </a:gs>
                <a:gs pos="100000">
                  <a:srgbClr val="90E1E6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>
            <a:off x="9144000" y="3858521"/>
            <a:ext cx="8115300" cy="0"/>
          </a:xfrm>
          <a:prstGeom prst="line">
            <a:avLst/>
          </a:prstGeom>
          <a:ln cap="flat" w="19050">
            <a:gradFill>
              <a:gsLst>
                <a:gs pos="0">
                  <a:srgbClr val="0054C5">
                    <a:alpha val="100000"/>
                  </a:srgbClr>
                </a:gs>
                <a:gs pos="100000">
                  <a:srgbClr val="90E1E6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5450908" y="8166701"/>
            <a:ext cx="13744635" cy="8229600"/>
          </a:xfrm>
          <a:custGeom>
            <a:avLst/>
            <a:gdLst/>
            <a:ahLst/>
            <a:cxnLst/>
            <a:rect r="r" b="b" t="t" l="l"/>
            <a:pathLst>
              <a:path h="8229600" w="13744635">
                <a:moveTo>
                  <a:pt x="0" y="0"/>
                </a:moveTo>
                <a:lnTo>
                  <a:pt x="13744634" y="0"/>
                </a:lnTo>
                <a:lnTo>
                  <a:pt x="1374463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9144000" y="2134968"/>
            <a:ext cx="211165" cy="211165"/>
            <a:chOff x="0" y="0"/>
            <a:chExt cx="55616" cy="5561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55616" cy="55616"/>
            </a:xfrm>
            <a:custGeom>
              <a:avLst/>
              <a:gdLst/>
              <a:ahLst/>
              <a:cxnLst/>
              <a:rect r="r" b="b" t="t" l="l"/>
              <a:pathLst>
                <a:path h="55616" w="55616">
                  <a:moveTo>
                    <a:pt x="0" y="0"/>
                  </a:moveTo>
                  <a:lnTo>
                    <a:pt x="55616" y="0"/>
                  </a:lnTo>
                  <a:lnTo>
                    <a:pt x="55616" y="55616"/>
                  </a:lnTo>
                  <a:lnTo>
                    <a:pt x="0" y="55616"/>
                  </a:lnTo>
                  <a:close/>
                </a:path>
              </a:pathLst>
            </a:custGeom>
            <a:gradFill rotWithShape="true">
              <a:gsLst>
                <a:gs pos="0">
                  <a:srgbClr val="0054C5">
                    <a:alpha val="100000"/>
                  </a:srgbClr>
                </a:gs>
                <a:gs pos="100000">
                  <a:srgbClr val="90E1E6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55616" cy="937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9144000" y="4096646"/>
            <a:ext cx="211165" cy="211165"/>
            <a:chOff x="0" y="0"/>
            <a:chExt cx="55616" cy="55616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5616" cy="55616"/>
            </a:xfrm>
            <a:custGeom>
              <a:avLst/>
              <a:gdLst/>
              <a:ahLst/>
              <a:cxnLst/>
              <a:rect r="r" b="b" t="t" l="l"/>
              <a:pathLst>
                <a:path h="55616" w="55616">
                  <a:moveTo>
                    <a:pt x="0" y="0"/>
                  </a:moveTo>
                  <a:lnTo>
                    <a:pt x="55616" y="0"/>
                  </a:lnTo>
                  <a:lnTo>
                    <a:pt x="55616" y="55616"/>
                  </a:lnTo>
                  <a:lnTo>
                    <a:pt x="0" y="55616"/>
                  </a:lnTo>
                  <a:close/>
                </a:path>
              </a:pathLst>
            </a:custGeom>
            <a:gradFill rotWithShape="true">
              <a:gsLst>
                <a:gs pos="0">
                  <a:srgbClr val="0054C5">
                    <a:alpha val="100000"/>
                  </a:srgbClr>
                </a:gs>
                <a:gs pos="100000">
                  <a:srgbClr val="90E1E6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55616" cy="937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9856839" y="5144396"/>
            <a:ext cx="211165" cy="211165"/>
            <a:chOff x="0" y="0"/>
            <a:chExt cx="55616" cy="55616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55616" cy="55616"/>
            </a:xfrm>
            <a:custGeom>
              <a:avLst/>
              <a:gdLst/>
              <a:ahLst/>
              <a:cxnLst/>
              <a:rect r="r" b="b" t="t" l="l"/>
              <a:pathLst>
                <a:path h="55616" w="55616">
                  <a:moveTo>
                    <a:pt x="0" y="0"/>
                  </a:moveTo>
                  <a:lnTo>
                    <a:pt x="55616" y="0"/>
                  </a:lnTo>
                  <a:lnTo>
                    <a:pt x="55616" y="55616"/>
                  </a:lnTo>
                  <a:lnTo>
                    <a:pt x="0" y="55616"/>
                  </a:lnTo>
                  <a:close/>
                </a:path>
              </a:pathLst>
            </a:custGeom>
            <a:gradFill rotWithShape="true">
              <a:gsLst>
                <a:gs pos="0">
                  <a:srgbClr val="0054C5">
                    <a:alpha val="100000"/>
                  </a:srgbClr>
                </a:gs>
                <a:gs pos="100000">
                  <a:srgbClr val="90E1E6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47625"/>
              <a:ext cx="55616" cy="1032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7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9856839" y="6042748"/>
            <a:ext cx="211165" cy="211165"/>
            <a:chOff x="0" y="0"/>
            <a:chExt cx="55616" cy="55616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55616" cy="55616"/>
            </a:xfrm>
            <a:custGeom>
              <a:avLst/>
              <a:gdLst/>
              <a:ahLst/>
              <a:cxnLst/>
              <a:rect r="r" b="b" t="t" l="l"/>
              <a:pathLst>
                <a:path h="55616" w="55616">
                  <a:moveTo>
                    <a:pt x="0" y="0"/>
                  </a:moveTo>
                  <a:lnTo>
                    <a:pt x="55616" y="0"/>
                  </a:lnTo>
                  <a:lnTo>
                    <a:pt x="55616" y="55616"/>
                  </a:lnTo>
                  <a:lnTo>
                    <a:pt x="0" y="55616"/>
                  </a:lnTo>
                  <a:close/>
                </a:path>
              </a:pathLst>
            </a:custGeom>
            <a:gradFill rotWithShape="true">
              <a:gsLst>
                <a:gs pos="0">
                  <a:srgbClr val="0054C5">
                    <a:alpha val="100000"/>
                  </a:srgbClr>
                </a:gs>
                <a:gs pos="100000">
                  <a:srgbClr val="90E1E6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47625"/>
              <a:ext cx="55616" cy="1032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7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028700" y="4035350"/>
            <a:ext cx="7039748" cy="6620710"/>
            <a:chOff x="0" y="0"/>
            <a:chExt cx="6751904" cy="63500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6751904" cy="6350000"/>
            </a:xfrm>
            <a:custGeom>
              <a:avLst/>
              <a:gdLst/>
              <a:ahLst/>
              <a:cxnLst/>
              <a:rect r="r" b="b" t="t" l="l"/>
              <a:pathLst>
                <a:path h="6350000" w="6751904">
                  <a:moveTo>
                    <a:pt x="6751904" y="1337513"/>
                  </a:moveTo>
                  <a:lnTo>
                    <a:pt x="6751904" y="6350000"/>
                  </a:lnTo>
                  <a:lnTo>
                    <a:pt x="4501261" y="6350000"/>
                  </a:lnTo>
                  <a:lnTo>
                    <a:pt x="2250630" y="6350000"/>
                  </a:lnTo>
                  <a:lnTo>
                    <a:pt x="0" y="6350000"/>
                  </a:lnTo>
                  <a:lnTo>
                    <a:pt x="0" y="0"/>
                  </a:lnTo>
                  <a:lnTo>
                    <a:pt x="2250630" y="1337513"/>
                  </a:lnTo>
                  <a:lnTo>
                    <a:pt x="2250630" y="0"/>
                  </a:lnTo>
                  <a:lnTo>
                    <a:pt x="4501261" y="1337513"/>
                  </a:lnTo>
                  <a:lnTo>
                    <a:pt x="4501261" y="0"/>
                  </a:lnTo>
                  <a:lnTo>
                    <a:pt x="6751904" y="1337513"/>
                  </a:lnTo>
                  <a:close/>
                </a:path>
              </a:pathLst>
            </a:custGeom>
            <a:blipFill>
              <a:blip r:embed="rId4"/>
              <a:stretch>
                <a:fillRect l="-20579" t="0" r="-20579" b="0"/>
              </a:stretch>
            </a:blipFill>
          </p:spPr>
        </p:sp>
      </p:grpSp>
      <p:sp>
        <p:nvSpPr>
          <p:cNvPr name="TextBox 21" id="21"/>
          <p:cNvSpPr txBox="true"/>
          <p:nvPr/>
        </p:nvSpPr>
        <p:spPr>
          <a:xfrm rot="0">
            <a:off x="14563495" y="451448"/>
            <a:ext cx="2695805" cy="313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660"/>
              </a:lnSpc>
              <a:spcBef>
                <a:spcPct val="0"/>
              </a:spcBef>
            </a:pPr>
            <a:r>
              <a:rPr lang="en-US" sz="1900" spc="57">
                <a:solidFill>
                  <a:srgbClr val="39352C"/>
                </a:solidFill>
                <a:latin typeface="Cerebri"/>
                <a:ea typeface="Cerebri"/>
                <a:cs typeface="Cerebri"/>
                <a:sym typeface="Cerebri"/>
              </a:rPr>
              <a:t>DECEMBER 2025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28700" y="451448"/>
            <a:ext cx="3098353" cy="313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60"/>
              </a:lnSpc>
              <a:spcBef>
                <a:spcPct val="0"/>
              </a:spcBef>
            </a:pPr>
            <a:r>
              <a:rPr lang="en-US" sz="1900" spc="57">
                <a:solidFill>
                  <a:srgbClr val="39352C"/>
                </a:solidFill>
                <a:latin typeface="Cerebri"/>
                <a:ea typeface="Cerebri"/>
                <a:cs typeface="Cerebri"/>
                <a:sym typeface="Cerebri"/>
              </a:rPr>
              <a:t>SDT 100 01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28700" y="2047995"/>
            <a:ext cx="7605932" cy="953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840"/>
              </a:lnSpc>
              <a:spcBef>
                <a:spcPct val="0"/>
              </a:spcBef>
            </a:pPr>
            <a:r>
              <a:rPr lang="en-US" b="true" sz="5600">
                <a:solidFill>
                  <a:srgbClr val="0054C5"/>
                </a:solidFill>
                <a:latin typeface="Cerebri Bold"/>
                <a:ea typeface="Cerebri Bold"/>
                <a:cs typeface="Cerebri Bold"/>
                <a:sym typeface="Cerebri Bold"/>
              </a:rPr>
              <a:t>Data Overview: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9546769" y="2083696"/>
            <a:ext cx="9648774" cy="1593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4"/>
              </a:lnSpc>
            </a:pPr>
            <a:r>
              <a:rPr lang="en-US" sz="2499" spc="74">
                <a:solidFill>
                  <a:srgbClr val="000000"/>
                </a:solidFill>
                <a:latin typeface="Cerebri"/>
                <a:ea typeface="Cerebri"/>
                <a:cs typeface="Cerebri"/>
                <a:sym typeface="Cerebri"/>
              </a:rPr>
              <a:t>TOTAL SAMPLE SIZE: </a:t>
            </a:r>
            <a:r>
              <a:rPr lang="en-US" b="true" sz="2499" spc="74">
                <a:solidFill>
                  <a:srgbClr val="000000"/>
                </a:solidFill>
                <a:latin typeface="Cerebri Bold"/>
                <a:ea typeface="Cerebri Bold"/>
                <a:cs typeface="Cerebri Bold"/>
                <a:sym typeface="Cerebri Bold"/>
              </a:rPr>
              <a:t>2393</a:t>
            </a:r>
          </a:p>
          <a:p>
            <a:pPr algn="l">
              <a:lnSpc>
                <a:spcPts val="2524"/>
              </a:lnSpc>
            </a:pPr>
          </a:p>
          <a:p>
            <a:pPr algn="l">
              <a:lnSpc>
                <a:spcPts val="2524"/>
              </a:lnSpc>
            </a:pPr>
            <a:r>
              <a:rPr lang="en-US" sz="2499" spc="74">
                <a:solidFill>
                  <a:srgbClr val="000000"/>
                </a:solidFill>
                <a:latin typeface="Cerebri"/>
                <a:ea typeface="Cerebri"/>
                <a:cs typeface="Cerebri"/>
                <a:sym typeface="Cerebri"/>
              </a:rPr>
              <a:t>      SAMPLE OF MEN: </a:t>
            </a:r>
            <a:r>
              <a:rPr lang="en-US" b="true" sz="2499" spc="74">
                <a:solidFill>
                  <a:srgbClr val="000000"/>
                </a:solidFill>
                <a:latin typeface="Cerebri Bold"/>
                <a:ea typeface="Cerebri Bold"/>
                <a:cs typeface="Cerebri Bold"/>
                <a:sym typeface="Cerebri Bold"/>
              </a:rPr>
              <a:t>2217</a:t>
            </a:r>
          </a:p>
          <a:p>
            <a:pPr algn="l">
              <a:lnSpc>
                <a:spcPts val="2524"/>
              </a:lnSpc>
            </a:pPr>
          </a:p>
          <a:p>
            <a:pPr algn="l">
              <a:lnSpc>
                <a:spcPts val="2524"/>
              </a:lnSpc>
            </a:pPr>
            <a:r>
              <a:rPr lang="en-US" sz="2499" spc="74">
                <a:solidFill>
                  <a:srgbClr val="000000"/>
                </a:solidFill>
                <a:latin typeface="Cerebri"/>
                <a:ea typeface="Cerebri"/>
                <a:cs typeface="Cerebri"/>
                <a:sym typeface="Cerebri"/>
              </a:rPr>
              <a:t>      SAMPLE OF WOMEN: </a:t>
            </a:r>
            <a:r>
              <a:rPr lang="en-US" b="true" sz="2499" spc="74">
                <a:solidFill>
                  <a:srgbClr val="000000"/>
                </a:solidFill>
                <a:latin typeface="Cerebri Bold"/>
                <a:ea typeface="Cerebri Bold"/>
                <a:cs typeface="Cerebri Bold"/>
                <a:sym typeface="Cerebri Bold"/>
              </a:rPr>
              <a:t>176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9582853" y="3991871"/>
            <a:ext cx="7098953" cy="4265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79"/>
              </a:lnSpc>
            </a:pPr>
            <a:r>
              <a:rPr lang="en-US" sz="2699" spc="80" u="sng">
                <a:solidFill>
                  <a:srgbClr val="000000"/>
                </a:solidFill>
                <a:latin typeface="Cerebri"/>
                <a:ea typeface="Cerebri"/>
                <a:cs typeface="Cerebri"/>
                <a:sym typeface="Cerebri"/>
              </a:rPr>
              <a:t>VARIABLES:</a:t>
            </a:r>
          </a:p>
          <a:p>
            <a:pPr algn="l">
              <a:lnSpc>
                <a:spcPts val="3779"/>
              </a:lnSpc>
            </a:pPr>
          </a:p>
          <a:p>
            <a:pPr algn="l">
              <a:lnSpc>
                <a:spcPts val="3779"/>
              </a:lnSpc>
            </a:pPr>
            <a:r>
              <a:rPr lang="en-US" sz="2699" spc="80">
                <a:solidFill>
                  <a:srgbClr val="000000"/>
                </a:solidFill>
                <a:latin typeface="Cerebri"/>
                <a:ea typeface="Cerebri"/>
                <a:cs typeface="Cerebri"/>
                <a:sym typeface="Cerebri"/>
              </a:rPr>
              <a:t>       GENDER IDENTITY (MAN OR WOMAN)</a:t>
            </a:r>
          </a:p>
          <a:p>
            <a:pPr algn="l">
              <a:lnSpc>
                <a:spcPts val="3779"/>
              </a:lnSpc>
            </a:pPr>
          </a:p>
          <a:p>
            <a:pPr algn="l">
              <a:lnSpc>
                <a:spcPts val="3779"/>
              </a:lnSpc>
            </a:pPr>
            <a:r>
              <a:rPr lang="en-US" sz="2699" spc="80">
                <a:solidFill>
                  <a:srgbClr val="000000"/>
                </a:solidFill>
                <a:latin typeface="Cerebri"/>
                <a:ea typeface="Cerebri"/>
                <a:cs typeface="Cerebri"/>
                <a:sym typeface="Cerebri"/>
              </a:rPr>
              <a:t>       SALARY ($30K - $500K)</a:t>
            </a:r>
          </a:p>
          <a:p>
            <a:pPr algn="l">
              <a:lnSpc>
                <a:spcPts val="3779"/>
              </a:lnSpc>
            </a:pPr>
          </a:p>
          <a:p>
            <a:pPr algn="l">
              <a:lnSpc>
                <a:spcPts val="3779"/>
              </a:lnSpc>
            </a:pPr>
            <a:r>
              <a:rPr lang="en-US" sz="2699" spc="80">
                <a:solidFill>
                  <a:srgbClr val="000000"/>
                </a:solidFill>
                <a:latin typeface="Cerebri"/>
                <a:ea typeface="Cerebri"/>
                <a:cs typeface="Cerebri"/>
                <a:sym typeface="Cerebri"/>
              </a:rPr>
              <a:t>       EXPERIENCE (5-10 YEARS)</a:t>
            </a:r>
          </a:p>
          <a:p>
            <a:pPr algn="l">
              <a:lnSpc>
                <a:spcPts val="3779"/>
              </a:lnSpc>
            </a:pPr>
          </a:p>
          <a:p>
            <a:pPr algn="l">
              <a:lnSpc>
                <a:spcPts val="3779"/>
              </a:lnSpc>
              <a:spcBef>
                <a:spcPct val="0"/>
              </a:spcBef>
            </a:pPr>
            <a:r>
              <a:rPr lang="en-US" sz="2699" spc="80">
                <a:solidFill>
                  <a:srgbClr val="000000"/>
                </a:solidFill>
                <a:latin typeface="Cerebri"/>
                <a:ea typeface="Cerebri"/>
                <a:cs typeface="Cerebri"/>
                <a:sym typeface="Cerebri"/>
              </a:rPr>
              <a:t>       DEVELOPER JOB TITLE</a:t>
            </a:r>
          </a:p>
        </p:txBody>
      </p:sp>
      <p:grpSp>
        <p:nvGrpSpPr>
          <p:cNvPr name="Group 26" id="26"/>
          <p:cNvGrpSpPr/>
          <p:nvPr/>
        </p:nvGrpSpPr>
        <p:grpSpPr>
          <a:xfrm rot="0">
            <a:off x="9856839" y="6996864"/>
            <a:ext cx="211165" cy="211165"/>
            <a:chOff x="0" y="0"/>
            <a:chExt cx="55616" cy="55616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55616" cy="55616"/>
            </a:xfrm>
            <a:custGeom>
              <a:avLst/>
              <a:gdLst/>
              <a:ahLst/>
              <a:cxnLst/>
              <a:rect r="r" b="b" t="t" l="l"/>
              <a:pathLst>
                <a:path h="55616" w="55616">
                  <a:moveTo>
                    <a:pt x="0" y="0"/>
                  </a:moveTo>
                  <a:lnTo>
                    <a:pt x="55616" y="0"/>
                  </a:lnTo>
                  <a:lnTo>
                    <a:pt x="55616" y="55616"/>
                  </a:lnTo>
                  <a:lnTo>
                    <a:pt x="0" y="55616"/>
                  </a:lnTo>
                  <a:close/>
                </a:path>
              </a:pathLst>
            </a:custGeom>
            <a:gradFill rotWithShape="true">
              <a:gsLst>
                <a:gs pos="0">
                  <a:srgbClr val="0054C5">
                    <a:alpha val="100000"/>
                  </a:srgbClr>
                </a:gs>
                <a:gs pos="100000">
                  <a:srgbClr val="90E1E6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47625"/>
              <a:ext cx="55616" cy="1032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79"/>
                </a:lnSpc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9856839" y="7955536"/>
            <a:ext cx="211165" cy="211165"/>
            <a:chOff x="0" y="0"/>
            <a:chExt cx="55616" cy="55616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55616" cy="55616"/>
            </a:xfrm>
            <a:custGeom>
              <a:avLst/>
              <a:gdLst/>
              <a:ahLst/>
              <a:cxnLst/>
              <a:rect r="r" b="b" t="t" l="l"/>
              <a:pathLst>
                <a:path h="55616" w="55616">
                  <a:moveTo>
                    <a:pt x="0" y="0"/>
                  </a:moveTo>
                  <a:lnTo>
                    <a:pt x="55616" y="0"/>
                  </a:lnTo>
                  <a:lnTo>
                    <a:pt x="55616" y="55616"/>
                  </a:lnTo>
                  <a:lnTo>
                    <a:pt x="0" y="55616"/>
                  </a:lnTo>
                  <a:close/>
                </a:path>
              </a:pathLst>
            </a:custGeom>
            <a:gradFill rotWithShape="true">
              <a:gsLst>
                <a:gs pos="0">
                  <a:srgbClr val="0054C5">
                    <a:alpha val="100000"/>
                  </a:srgbClr>
                </a:gs>
                <a:gs pos="100000">
                  <a:srgbClr val="90E1E6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47625"/>
              <a:ext cx="55616" cy="1032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79"/>
                </a:lnSpc>
              </a:pP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EF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914721" y="-5120016"/>
            <a:ext cx="9648774" cy="8229600"/>
          </a:xfrm>
          <a:custGeom>
            <a:avLst/>
            <a:gdLst/>
            <a:ahLst/>
            <a:cxnLst/>
            <a:rect r="r" b="b" t="t" l="l"/>
            <a:pathLst>
              <a:path h="8229600" w="9648774">
                <a:moveTo>
                  <a:pt x="0" y="0"/>
                </a:moveTo>
                <a:lnTo>
                  <a:pt x="9648774" y="0"/>
                </a:lnTo>
                <a:lnTo>
                  <a:pt x="964877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4127053" y="622580"/>
            <a:ext cx="10436442" cy="0"/>
          </a:xfrm>
          <a:prstGeom prst="line">
            <a:avLst/>
          </a:prstGeom>
          <a:ln cap="flat" w="19050">
            <a:solidFill>
              <a:srgbClr val="39352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-1443309" y="8578595"/>
            <a:ext cx="13744635" cy="8229600"/>
          </a:xfrm>
          <a:custGeom>
            <a:avLst/>
            <a:gdLst/>
            <a:ahLst/>
            <a:cxnLst/>
            <a:rect r="r" b="b" t="t" l="l"/>
            <a:pathLst>
              <a:path h="8229600" w="13744635">
                <a:moveTo>
                  <a:pt x="0" y="0"/>
                </a:moveTo>
                <a:lnTo>
                  <a:pt x="13744634" y="0"/>
                </a:lnTo>
                <a:lnTo>
                  <a:pt x="1374463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8700" y="2483535"/>
            <a:ext cx="9695639" cy="6408982"/>
          </a:xfrm>
          <a:custGeom>
            <a:avLst/>
            <a:gdLst/>
            <a:ahLst/>
            <a:cxnLst/>
            <a:rect r="r" b="b" t="t" l="l"/>
            <a:pathLst>
              <a:path h="6408982" w="9695639">
                <a:moveTo>
                  <a:pt x="0" y="0"/>
                </a:moveTo>
                <a:lnTo>
                  <a:pt x="9695639" y="0"/>
                </a:lnTo>
                <a:lnTo>
                  <a:pt x="9695639" y="6408982"/>
                </a:lnTo>
                <a:lnTo>
                  <a:pt x="0" y="640898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aphicFrame>
        <p:nvGraphicFramePr>
          <p:cNvPr name="Table 6" id="6"/>
          <p:cNvGraphicFramePr>
            <a:graphicFrameLocks noGrp="true"/>
          </p:cNvGraphicFramePr>
          <p:nvPr/>
        </p:nvGraphicFramePr>
        <p:xfrm>
          <a:off x="11714047" y="2483535"/>
          <a:ext cx="5282245" cy="6505575"/>
        </p:xfrm>
        <a:graphic>
          <a:graphicData uri="http://schemas.openxmlformats.org/drawingml/2006/table">
            <a:tbl>
              <a:tblPr/>
              <a:tblGrid>
                <a:gridCol w="1779343"/>
                <a:gridCol w="1723501"/>
                <a:gridCol w="1779400"/>
              </a:tblGrid>
              <a:tr h="83355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60"/>
                        </a:lnSpc>
                        <a:defRPr/>
                      </a:pPr>
                      <a:r>
                        <a:rPr lang="en-US" sz="1900" b="true">
                          <a:solidFill>
                            <a:srgbClr val="000000"/>
                          </a:solidFill>
                          <a:latin typeface="Cerebri Bold"/>
                          <a:ea typeface="Cerebri Bold"/>
                          <a:cs typeface="Cerebri Bold"/>
                          <a:sym typeface="Cerebri Bold"/>
                        </a:rPr>
                        <a:t>Statistic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60"/>
                        </a:lnSpc>
                        <a:defRPr/>
                      </a:pPr>
                      <a:r>
                        <a:rPr lang="en-US" sz="1900" b="true">
                          <a:solidFill>
                            <a:srgbClr val="000000"/>
                          </a:solidFill>
                          <a:latin typeface="Cerebri Bold"/>
                          <a:ea typeface="Cerebri Bold"/>
                          <a:cs typeface="Cerebri Bold"/>
                          <a:sym typeface="Cerebri Bold"/>
                        </a:rPr>
                        <a:t>Men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60"/>
                        </a:lnSpc>
                        <a:defRPr/>
                      </a:pPr>
                      <a:r>
                        <a:rPr lang="en-US" sz="1900" b="true">
                          <a:solidFill>
                            <a:srgbClr val="000000"/>
                          </a:solidFill>
                          <a:latin typeface="Cerebri Bold"/>
                          <a:ea typeface="Cerebri Bold"/>
                          <a:cs typeface="Cerebri Bold"/>
                          <a:sym typeface="Cerebri Bold"/>
                        </a:rPr>
                        <a:t>Women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3355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60"/>
                        </a:lnSpc>
                        <a:defRPr/>
                      </a:pPr>
                      <a:r>
                        <a:rPr lang="en-US" sz="1900" b="true">
                          <a:solidFill>
                            <a:srgbClr val="000000"/>
                          </a:solidFill>
                          <a:latin typeface="Cerebri Bold"/>
                          <a:ea typeface="Cerebri Bold"/>
                          <a:cs typeface="Cerebri Bold"/>
                          <a:sym typeface="Cerebri Bold"/>
                        </a:rPr>
                        <a:t>Median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60"/>
                        </a:lnSpc>
                        <a:defRPr/>
                      </a:pPr>
                      <a:r>
                        <a:rPr lang="en-US" sz="1900">
                          <a:solidFill>
                            <a:srgbClr val="000000"/>
                          </a:solidFill>
                          <a:latin typeface="Cerebri"/>
                          <a:ea typeface="Cerebri"/>
                          <a:cs typeface="Cerebri"/>
                          <a:sym typeface="Cerebri"/>
                        </a:rPr>
                        <a:t>140K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60"/>
                        </a:lnSpc>
                        <a:defRPr/>
                      </a:pPr>
                      <a:r>
                        <a:rPr lang="en-US" sz="1900">
                          <a:solidFill>
                            <a:srgbClr val="000000"/>
                          </a:solidFill>
                          <a:latin typeface="Cerebri"/>
                          <a:ea typeface="Cerebri"/>
                          <a:cs typeface="Cerebri"/>
                          <a:sym typeface="Cerebri"/>
                        </a:rPr>
                        <a:t>136K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3355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60"/>
                        </a:lnSpc>
                        <a:defRPr/>
                      </a:pPr>
                      <a:r>
                        <a:rPr lang="en-US" sz="1900" b="true">
                          <a:solidFill>
                            <a:srgbClr val="000000"/>
                          </a:solidFill>
                          <a:latin typeface="Cerebri Bold"/>
                          <a:ea typeface="Cerebri Bold"/>
                          <a:cs typeface="Cerebri Bold"/>
                          <a:sym typeface="Cerebri Bold"/>
                        </a:rPr>
                        <a:t>Min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60"/>
                        </a:lnSpc>
                        <a:defRPr/>
                      </a:pPr>
                      <a:r>
                        <a:rPr lang="en-US" sz="1900">
                          <a:solidFill>
                            <a:srgbClr val="000000"/>
                          </a:solidFill>
                          <a:latin typeface="Cerebri"/>
                          <a:ea typeface="Cerebri"/>
                          <a:cs typeface="Cerebri"/>
                          <a:sym typeface="Cerebri"/>
                        </a:rPr>
                        <a:t>30K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60"/>
                        </a:lnSpc>
                        <a:defRPr/>
                      </a:pPr>
                      <a:r>
                        <a:rPr lang="en-US" sz="1900">
                          <a:solidFill>
                            <a:srgbClr val="000000"/>
                          </a:solidFill>
                          <a:latin typeface="Cerebri"/>
                          <a:ea typeface="Cerebri"/>
                          <a:cs typeface="Cerebri"/>
                          <a:sym typeface="Cerebri"/>
                        </a:rPr>
                        <a:t>44K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3355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60"/>
                        </a:lnSpc>
                        <a:defRPr/>
                      </a:pPr>
                      <a:r>
                        <a:rPr lang="en-US" sz="1900" b="true">
                          <a:solidFill>
                            <a:srgbClr val="000000"/>
                          </a:solidFill>
                          <a:latin typeface="Cerebri Bold"/>
                          <a:ea typeface="Cerebri Bold"/>
                          <a:cs typeface="Cerebri Bold"/>
                          <a:sym typeface="Cerebri Bold"/>
                        </a:rPr>
                        <a:t>Max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60"/>
                        </a:lnSpc>
                        <a:defRPr/>
                      </a:pPr>
                      <a:r>
                        <a:rPr lang="en-US" sz="1900">
                          <a:solidFill>
                            <a:srgbClr val="000000"/>
                          </a:solidFill>
                          <a:latin typeface="Cerebri"/>
                          <a:ea typeface="Cerebri"/>
                          <a:cs typeface="Cerebri"/>
                          <a:sym typeface="Cerebri"/>
                        </a:rPr>
                        <a:t>500K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60"/>
                        </a:lnSpc>
                        <a:defRPr/>
                      </a:pPr>
                      <a:r>
                        <a:rPr lang="en-US" sz="1900">
                          <a:solidFill>
                            <a:srgbClr val="000000"/>
                          </a:solidFill>
                          <a:latin typeface="Cerebri"/>
                          <a:ea typeface="Cerebri"/>
                          <a:cs typeface="Cerebri"/>
                          <a:sym typeface="Cerebri"/>
                        </a:rPr>
                        <a:t>500K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3355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60"/>
                        </a:lnSpc>
                        <a:defRPr/>
                      </a:pPr>
                      <a:r>
                        <a:rPr lang="en-US" sz="1900" b="true">
                          <a:solidFill>
                            <a:srgbClr val="000000"/>
                          </a:solidFill>
                          <a:latin typeface="Cerebri Bold"/>
                          <a:ea typeface="Cerebri Bold"/>
                          <a:cs typeface="Cerebri Bold"/>
                          <a:sym typeface="Cerebri Bold"/>
                        </a:rPr>
                        <a:t>IQR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60"/>
                        </a:lnSpc>
                        <a:defRPr/>
                      </a:pPr>
                      <a:r>
                        <a:rPr lang="en-US" sz="1900">
                          <a:solidFill>
                            <a:srgbClr val="000000"/>
                          </a:solidFill>
                          <a:latin typeface="Cerebri"/>
                          <a:ea typeface="Cerebri"/>
                          <a:cs typeface="Cerebri"/>
                          <a:sym typeface="Cerebri"/>
                        </a:rPr>
                        <a:t>70K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60"/>
                        </a:lnSpc>
                        <a:defRPr/>
                      </a:pPr>
                      <a:r>
                        <a:rPr lang="en-US" sz="1900">
                          <a:solidFill>
                            <a:srgbClr val="000000"/>
                          </a:solidFill>
                          <a:latin typeface="Cerebri"/>
                          <a:ea typeface="Cerebri"/>
                          <a:cs typeface="Cerebri"/>
                          <a:sym typeface="Cerebri"/>
                        </a:rPr>
                        <a:t>65K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6889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60"/>
                        </a:lnSpc>
                        <a:defRPr/>
                      </a:pPr>
                      <a:r>
                        <a:rPr lang="en-US" sz="1900" b="true">
                          <a:solidFill>
                            <a:srgbClr val="000000"/>
                          </a:solidFill>
                          <a:latin typeface="Cerebri Bold"/>
                          <a:ea typeface="Cerebri Bold"/>
                          <a:cs typeface="Cerebri Bold"/>
                          <a:sym typeface="Cerebri Bold"/>
                        </a:rPr>
                        <a:t>25</a:t>
                      </a:r>
                      <a:r>
                        <a:rPr lang="en-US" sz="1900" b="true">
                          <a:solidFill>
                            <a:srgbClr val="000000"/>
                          </a:solidFill>
                          <a:latin typeface="Cerebri Bold"/>
                          <a:ea typeface="Cerebri Bold"/>
                          <a:cs typeface="Cerebri Bold"/>
                          <a:sym typeface="Cerebri Bold"/>
                        </a:rPr>
                        <a:t>th</a:t>
                      </a:r>
                      <a:r>
                        <a:rPr lang="en-US" sz="1900" b="true">
                          <a:solidFill>
                            <a:srgbClr val="000000"/>
                          </a:solidFill>
                          <a:latin typeface="Cerebri Bold"/>
                          <a:ea typeface="Cerebri Bold"/>
                          <a:cs typeface="Cerebri Bold"/>
                          <a:sym typeface="Cerebri Bold"/>
                        </a:rPr>
                        <a:t> Percentile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60"/>
                        </a:lnSpc>
                        <a:defRPr/>
                      </a:pPr>
                      <a:r>
                        <a:rPr lang="en-US" sz="1900">
                          <a:solidFill>
                            <a:srgbClr val="000000"/>
                          </a:solidFill>
                          <a:latin typeface="Cerebri"/>
                          <a:ea typeface="Cerebri"/>
                          <a:cs typeface="Cerebri"/>
                          <a:sym typeface="Cerebri"/>
                        </a:rPr>
                        <a:t>110K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60"/>
                        </a:lnSpc>
                        <a:defRPr/>
                      </a:pPr>
                      <a:r>
                        <a:rPr lang="en-US" sz="1900">
                          <a:solidFill>
                            <a:srgbClr val="000000"/>
                          </a:solidFill>
                          <a:latin typeface="Cerebri"/>
                          <a:ea typeface="Cerebri"/>
                          <a:cs typeface="Cerebri"/>
                          <a:sym typeface="Cerebri"/>
                        </a:rPr>
                        <a:t>110K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6889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60"/>
                        </a:lnSpc>
                        <a:defRPr/>
                      </a:pPr>
                      <a:r>
                        <a:rPr lang="en-US" sz="1900" b="true">
                          <a:solidFill>
                            <a:srgbClr val="000000"/>
                          </a:solidFill>
                          <a:latin typeface="Cerebri Bold"/>
                          <a:ea typeface="Cerebri Bold"/>
                          <a:cs typeface="Cerebri Bold"/>
                          <a:sym typeface="Cerebri Bold"/>
                        </a:rPr>
                        <a:t>75</a:t>
                      </a:r>
                      <a:r>
                        <a:rPr lang="en-US" sz="1900" b="true">
                          <a:solidFill>
                            <a:srgbClr val="000000"/>
                          </a:solidFill>
                          <a:latin typeface="Cerebri Bold"/>
                          <a:ea typeface="Cerebri Bold"/>
                          <a:cs typeface="Cerebri Bold"/>
                          <a:sym typeface="Cerebri Bold"/>
                        </a:rPr>
                        <a:t>th</a:t>
                      </a:r>
                      <a:r>
                        <a:rPr lang="en-US" sz="1900" b="true">
                          <a:solidFill>
                            <a:srgbClr val="000000"/>
                          </a:solidFill>
                          <a:latin typeface="Cerebri Bold"/>
                          <a:ea typeface="Cerebri Bold"/>
                          <a:cs typeface="Cerebri Bold"/>
                          <a:sym typeface="Cerebri Bold"/>
                        </a:rPr>
                        <a:t> percentile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60"/>
                        </a:lnSpc>
                        <a:defRPr/>
                      </a:pPr>
                      <a:r>
                        <a:rPr lang="en-US" sz="1900">
                          <a:solidFill>
                            <a:srgbClr val="000000"/>
                          </a:solidFill>
                          <a:latin typeface="Cerebri"/>
                          <a:ea typeface="Cerebri"/>
                          <a:cs typeface="Cerebri"/>
                          <a:sym typeface="Cerebri"/>
                        </a:rPr>
                        <a:t>180K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60"/>
                        </a:lnSpc>
                        <a:defRPr/>
                      </a:pPr>
                      <a:r>
                        <a:rPr lang="en-US" sz="1900">
                          <a:solidFill>
                            <a:srgbClr val="000000"/>
                          </a:solidFill>
                          <a:latin typeface="Cerebri"/>
                          <a:ea typeface="Cerebri"/>
                          <a:cs typeface="Cerebri"/>
                          <a:sym typeface="Cerebri"/>
                        </a:rPr>
                        <a:t>175K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7" id="7"/>
          <p:cNvSpPr txBox="true"/>
          <p:nvPr/>
        </p:nvSpPr>
        <p:spPr>
          <a:xfrm rot="0">
            <a:off x="14563495" y="451448"/>
            <a:ext cx="2695805" cy="313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660"/>
              </a:lnSpc>
              <a:spcBef>
                <a:spcPct val="0"/>
              </a:spcBef>
            </a:pPr>
            <a:r>
              <a:rPr lang="en-US" sz="1900" spc="57">
                <a:solidFill>
                  <a:srgbClr val="39352C"/>
                </a:solidFill>
                <a:latin typeface="Cerebri"/>
                <a:ea typeface="Cerebri"/>
                <a:cs typeface="Cerebri"/>
                <a:sym typeface="Cerebri"/>
              </a:rPr>
              <a:t>DECEMBER 2025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451448"/>
            <a:ext cx="3098353" cy="313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60"/>
              </a:lnSpc>
              <a:spcBef>
                <a:spcPct val="0"/>
              </a:spcBef>
            </a:pPr>
            <a:r>
              <a:rPr lang="en-US" sz="1900" spc="57">
                <a:solidFill>
                  <a:srgbClr val="39352C"/>
                </a:solidFill>
                <a:latin typeface="Cerebri"/>
                <a:ea typeface="Cerebri"/>
                <a:cs typeface="Cerebri"/>
                <a:sym typeface="Cerebri"/>
              </a:rPr>
              <a:t>SDT 100 01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923925"/>
            <a:ext cx="10464254" cy="953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840"/>
              </a:lnSpc>
              <a:spcBef>
                <a:spcPct val="0"/>
              </a:spcBef>
            </a:pPr>
            <a:r>
              <a:rPr lang="en-US" b="true" sz="5600">
                <a:solidFill>
                  <a:srgbClr val="0054C5"/>
                </a:solidFill>
                <a:latin typeface="Cerebri Bold"/>
                <a:ea typeface="Cerebri Bold"/>
                <a:cs typeface="Cerebri Bold"/>
                <a:sym typeface="Cerebri Bold"/>
              </a:rPr>
              <a:t>Visualization of Distribution: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EF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4127053" y="622580"/>
            <a:ext cx="10436442" cy="0"/>
          </a:xfrm>
          <a:prstGeom prst="line">
            <a:avLst/>
          </a:prstGeom>
          <a:ln cap="flat" w="19050">
            <a:solidFill>
              <a:srgbClr val="39352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true" rot="0">
            <a:off x="11738677" y="7317452"/>
            <a:ext cx="13744635" cy="8229600"/>
          </a:xfrm>
          <a:custGeom>
            <a:avLst/>
            <a:gdLst/>
            <a:ahLst/>
            <a:cxnLst/>
            <a:rect r="r" b="b" t="t" l="l"/>
            <a:pathLst>
              <a:path h="8229600" w="13744635">
                <a:moveTo>
                  <a:pt x="0" y="8229600"/>
                </a:moveTo>
                <a:lnTo>
                  <a:pt x="13744634" y="8229600"/>
                </a:lnTo>
                <a:lnTo>
                  <a:pt x="13744634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657044" y="-4114800"/>
            <a:ext cx="13744635" cy="8229600"/>
          </a:xfrm>
          <a:custGeom>
            <a:avLst/>
            <a:gdLst/>
            <a:ahLst/>
            <a:cxnLst/>
            <a:rect r="r" b="b" t="t" l="l"/>
            <a:pathLst>
              <a:path h="8229600" w="13744635">
                <a:moveTo>
                  <a:pt x="0" y="0"/>
                </a:moveTo>
                <a:lnTo>
                  <a:pt x="13744635" y="0"/>
                </a:lnTo>
                <a:lnTo>
                  <a:pt x="1374463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2016661" y="2182101"/>
            <a:ext cx="4827106" cy="7381076"/>
            <a:chOff x="0" y="0"/>
            <a:chExt cx="1271336" cy="194398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71336" cy="1943987"/>
            </a:xfrm>
            <a:custGeom>
              <a:avLst/>
              <a:gdLst/>
              <a:ahLst/>
              <a:cxnLst/>
              <a:rect r="r" b="b" t="t" l="l"/>
              <a:pathLst>
                <a:path h="1943987" w="1271336">
                  <a:moveTo>
                    <a:pt x="0" y="0"/>
                  </a:moveTo>
                  <a:lnTo>
                    <a:pt x="1271336" y="0"/>
                  </a:lnTo>
                  <a:lnTo>
                    <a:pt x="1271336" y="1943987"/>
                  </a:lnTo>
                  <a:lnTo>
                    <a:pt x="0" y="194398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0054C5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28575"/>
              <a:ext cx="1271336" cy="19725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028700" y="2604897"/>
            <a:ext cx="10272144" cy="6099086"/>
          </a:xfrm>
          <a:custGeom>
            <a:avLst/>
            <a:gdLst/>
            <a:ahLst/>
            <a:cxnLst/>
            <a:rect r="r" b="b" t="t" l="l"/>
            <a:pathLst>
              <a:path h="6099086" w="10272144">
                <a:moveTo>
                  <a:pt x="0" y="0"/>
                </a:moveTo>
                <a:lnTo>
                  <a:pt x="10272144" y="0"/>
                </a:lnTo>
                <a:lnTo>
                  <a:pt x="10272144" y="6099086"/>
                </a:lnTo>
                <a:lnTo>
                  <a:pt x="0" y="60990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4563495" y="451448"/>
            <a:ext cx="2695805" cy="313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660"/>
              </a:lnSpc>
              <a:spcBef>
                <a:spcPct val="0"/>
              </a:spcBef>
            </a:pPr>
            <a:r>
              <a:rPr lang="en-US" sz="1900" spc="57">
                <a:solidFill>
                  <a:srgbClr val="39352C"/>
                </a:solidFill>
                <a:latin typeface="Cerebri"/>
                <a:ea typeface="Cerebri"/>
                <a:cs typeface="Cerebri"/>
                <a:sym typeface="Cerebri"/>
              </a:rPr>
              <a:t>DECEMBER 2025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451448"/>
            <a:ext cx="3098353" cy="313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60"/>
              </a:lnSpc>
              <a:spcBef>
                <a:spcPct val="0"/>
              </a:spcBef>
            </a:pPr>
            <a:r>
              <a:rPr lang="en-US" sz="1900" spc="57">
                <a:solidFill>
                  <a:srgbClr val="39352C"/>
                </a:solidFill>
                <a:latin typeface="Cerebri"/>
                <a:ea typeface="Cerebri"/>
                <a:cs typeface="Cerebri"/>
                <a:sym typeface="Cerebri"/>
              </a:rPr>
              <a:t>SDT 100 01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1026596"/>
            <a:ext cx="10987961" cy="953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840"/>
              </a:lnSpc>
              <a:spcBef>
                <a:spcPct val="0"/>
              </a:spcBef>
            </a:pPr>
            <a:r>
              <a:rPr lang="en-US" b="true" sz="5600">
                <a:solidFill>
                  <a:srgbClr val="0054C5"/>
                </a:solidFill>
                <a:latin typeface="Cerebri Bold"/>
                <a:ea typeface="Cerebri Bold"/>
                <a:cs typeface="Cerebri Bold"/>
                <a:sym typeface="Cerebri Bold"/>
              </a:rPr>
              <a:t>Visualization of Proportions: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282215" y="2343119"/>
            <a:ext cx="4295998" cy="6992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10213" indent="-205106" lvl="1">
              <a:lnSpc>
                <a:spcPts val="3097"/>
              </a:lnSpc>
              <a:buFont typeface="Arial"/>
              <a:buChar char="•"/>
            </a:pPr>
            <a:r>
              <a:rPr lang="en-US" b="true" sz="1900" spc="57">
                <a:solidFill>
                  <a:srgbClr val="000000"/>
                </a:solidFill>
                <a:latin typeface="Cerebri Bold"/>
                <a:ea typeface="Cerebri Bold"/>
                <a:cs typeface="Cerebri Bold"/>
                <a:sym typeface="Cerebri Bold"/>
              </a:rPr>
              <a:t>DEVELOPERS (GENERAL)</a:t>
            </a:r>
          </a:p>
          <a:p>
            <a:pPr algn="l" marL="820425" indent="-273475" lvl="2">
              <a:lnSpc>
                <a:spcPts val="3097"/>
              </a:lnSpc>
              <a:buFont typeface="Arial"/>
              <a:buChar char="⚬"/>
            </a:pPr>
            <a:r>
              <a:rPr lang="en-US" sz="1900" spc="57">
                <a:solidFill>
                  <a:srgbClr val="000000"/>
                </a:solidFill>
                <a:latin typeface="Cerebri"/>
                <a:ea typeface="Cerebri"/>
                <a:cs typeface="Cerebri"/>
                <a:sym typeface="Cerebri"/>
              </a:rPr>
              <a:t>145 WOMEN, 1885 MEN</a:t>
            </a:r>
          </a:p>
          <a:p>
            <a:pPr algn="l" marL="820425" indent="-273475" lvl="2">
              <a:lnSpc>
                <a:spcPts val="3097"/>
              </a:lnSpc>
              <a:buFont typeface="Arial"/>
              <a:buChar char="⚬"/>
            </a:pPr>
            <a:r>
              <a:rPr lang="en-US" sz="1900" spc="57">
                <a:solidFill>
                  <a:srgbClr val="000000"/>
                </a:solidFill>
                <a:latin typeface="Cerebri"/>
                <a:ea typeface="Cerebri"/>
                <a:cs typeface="Cerebri"/>
                <a:sym typeface="Cerebri"/>
              </a:rPr>
              <a:t>MEN MAKE 2.86% MORE</a:t>
            </a:r>
          </a:p>
          <a:p>
            <a:pPr algn="l" marL="410213" indent="-205106" lvl="1">
              <a:lnSpc>
                <a:spcPts val="3097"/>
              </a:lnSpc>
              <a:buFont typeface="Arial"/>
              <a:buChar char="•"/>
            </a:pPr>
            <a:r>
              <a:rPr lang="en-US" b="true" sz="1900" spc="57">
                <a:solidFill>
                  <a:srgbClr val="000000"/>
                </a:solidFill>
                <a:latin typeface="Cerebri Bold"/>
                <a:ea typeface="Cerebri Bold"/>
                <a:cs typeface="Cerebri Bold"/>
                <a:sym typeface="Cerebri Bold"/>
              </a:rPr>
              <a:t>ACADEMIC RESEARCHER:</a:t>
            </a:r>
          </a:p>
          <a:p>
            <a:pPr algn="l" marL="820425" indent="-273475" lvl="2">
              <a:lnSpc>
                <a:spcPts val="3097"/>
              </a:lnSpc>
              <a:buFont typeface="Arial"/>
              <a:buChar char="⚬"/>
            </a:pPr>
            <a:r>
              <a:rPr lang="en-US" sz="1900" spc="57">
                <a:solidFill>
                  <a:srgbClr val="000000"/>
                </a:solidFill>
                <a:latin typeface="Cerebri"/>
                <a:ea typeface="Cerebri"/>
                <a:cs typeface="Cerebri"/>
                <a:sym typeface="Cerebri"/>
              </a:rPr>
              <a:t>6 WOMEN, 61 MEN</a:t>
            </a:r>
          </a:p>
          <a:p>
            <a:pPr algn="l" marL="820425" indent="-273475" lvl="2">
              <a:lnSpc>
                <a:spcPts val="3097"/>
              </a:lnSpc>
              <a:buFont typeface="Arial"/>
              <a:buChar char="⚬"/>
            </a:pPr>
            <a:r>
              <a:rPr lang="en-US" sz="1900" spc="57">
                <a:solidFill>
                  <a:srgbClr val="000000"/>
                </a:solidFill>
                <a:latin typeface="Cerebri"/>
                <a:ea typeface="Cerebri"/>
                <a:cs typeface="Cerebri"/>
                <a:sym typeface="Cerebri"/>
              </a:rPr>
              <a:t>WOMEN MAKE 14.53% MORE</a:t>
            </a:r>
          </a:p>
          <a:p>
            <a:pPr algn="l" marL="410213" indent="-205106" lvl="1">
              <a:lnSpc>
                <a:spcPts val="3097"/>
              </a:lnSpc>
              <a:buFont typeface="Arial"/>
              <a:buChar char="•"/>
            </a:pPr>
            <a:r>
              <a:rPr lang="en-US" b="true" sz="1900" spc="57">
                <a:solidFill>
                  <a:srgbClr val="000000"/>
                </a:solidFill>
                <a:latin typeface="Cerebri Bold"/>
                <a:ea typeface="Cerebri Bold"/>
                <a:cs typeface="Cerebri Bold"/>
                <a:sym typeface="Cerebri Bold"/>
              </a:rPr>
              <a:t>ENGINEERS:</a:t>
            </a:r>
          </a:p>
          <a:p>
            <a:pPr algn="l" marL="820425" indent="-273475" lvl="2">
              <a:lnSpc>
                <a:spcPts val="3097"/>
              </a:lnSpc>
              <a:buFont typeface="Arial"/>
              <a:buChar char="⚬"/>
            </a:pPr>
            <a:r>
              <a:rPr lang="en-US" sz="1900" spc="57">
                <a:solidFill>
                  <a:srgbClr val="000000"/>
                </a:solidFill>
                <a:latin typeface="Cerebri"/>
                <a:ea typeface="Cerebri"/>
                <a:cs typeface="Cerebri"/>
                <a:sym typeface="Cerebri"/>
              </a:rPr>
              <a:t>26 WOMEN, 412 MEN</a:t>
            </a:r>
          </a:p>
          <a:p>
            <a:pPr algn="l" marL="820425" indent="-273475" lvl="2">
              <a:lnSpc>
                <a:spcPts val="3097"/>
              </a:lnSpc>
              <a:buFont typeface="Arial"/>
              <a:buChar char="⚬"/>
            </a:pPr>
            <a:r>
              <a:rPr lang="en-US" sz="1900" spc="57">
                <a:solidFill>
                  <a:srgbClr val="000000"/>
                </a:solidFill>
                <a:latin typeface="Cerebri"/>
                <a:ea typeface="Cerebri"/>
                <a:cs typeface="Cerebri"/>
                <a:sym typeface="Cerebri"/>
              </a:rPr>
              <a:t>WOMEN MAKE 5.10% MORE</a:t>
            </a:r>
          </a:p>
          <a:p>
            <a:pPr algn="l" marL="410213" indent="-205106" lvl="1">
              <a:lnSpc>
                <a:spcPts val="3097"/>
              </a:lnSpc>
              <a:buFont typeface="Arial"/>
              <a:buChar char="•"/>
            </a:pPr>
            <a:r>
              <a:rPr lang="en-US" b="true" sz="1900" spc="57">
                <a:solidFill>
                  <a:srgbClr val="000000"/>
                </a:solidFill>
                <a:latin typeface="Cerebri Bold"/>
                <a:ea typeface="Cerebri Bold"/>
                <a:cs typeface="Cerebri Bold"/>
                <a:sym typeface="Cerebri Bold"/>
              </a:rPr>
              <a:t>PRODUCT MANAGERS:</a:t>
            </a:r>
          </a:p>
          <a:p>
            <a:pPr algn="l" marL="820425" indent="-273475" lvl="2">
              <a:lnSpc>
                <a:spcPts val="3097"/>
              </a:lnSpc>
              <a:buFont typeface="Arial"/>
              <a:buChar char="⚬"/>
            </a:pPr>
            <a:r>
              <a:rPr lang="en-US" sz="1900" spc="57">
                <a:solidFill>
                  <a:srgbClr val="000000"/>
                </a:solidFill>
                <a:latin typeface="Cerebri"/>
                <a:ea typeface="Cerebri"/>
                <a:cs typeface="Cerebri"/>
                <a:sym typeface="Cerebri"/>
              </a:rPr>
              <a:t>6 WOMEN, 59 MEN</a:t>
            </a:r>
          </a:p>
          <a:p>
            <a:pPr algn="l" marL="820425" indent="-273475" lvl="2">
              <a:lnSpc>
                <a:spcPts val="3097"/>
              </a:lnSpc>
              <a:buFont typeface="Arial"/>
              <a:buChar char="⚬"/>
            </a:pPr>
            <a:r>
              <a:rPr lang="en-US" sz="1900" spc="57">
                <a:solidFill>
                  <a:srgbClr val="000000"/>
                </a:solidFill>
                <a:latin typeface="Cerebri"/>
                <a:ea typeface="Cerebri"/>
                <a:cs typeface="Cerebri"/>
                <a:sym typeface="Cerebri"/>
              </a:rPr>
              <a:t>WOMEN MAKE 22.5% MORE</a:t>
            </a:r>
          </a:p>
          <a:p>
            <a:pPr algn="l" marL="410213" indent="-205106" lvl="1">
              <a:lnSpc>
                <a:spcPts val="3097"/>
              </a:lnSpc>
              <a:buFont typeface="Arial"/>
              <a:buChar char="•"/>
            </a:pPr>
            <a:r>
              <a:rPr lang="en-US" b="true" sz="1900" spc="57">
                <a:solidFill>
                  <a:srgbClr val="000000"/>
                </a:solidFill>
                <a:latin typeface="Cerebri Bold"/>
                <a:ea typeface="Cerebri Bold"/>
                <a:cs typeface="Cerebri Bold"/>
                <a:sym typeface="Cerebri Bold"/>
              </a:rPr>
              <a:t>SCIENTISTS:</a:t>
            </a:r>
          </a:p>
          <a:p>
            <a:pPr algn="l" marL="820425" indent="-273475" lvl="2">
              <a:lnSpc>
                <a:spcPts val="3097"/>
              </a:lnSpc>
              <a:buFont typeface="Arial"/>
              <a:buChar char="⚬"/>
            </a:pPr>
            <a:r>
              <a:rPr lang="en-US" sz="1900" spc="57">
                <a:solidFill>
                  <a:srgbClr val="000000"/>
                </a:solidFill>
                <a:latin typeface="Cerebri"/>
                <a:ea typeface="Cerebri"/>
                <a:cs typeface="Cerebri"/>
                <a:sym typeface="Cerebri"/>
              </a:rPr>
              <a:t>4 WOMEN, 86 MEN</a:t>
            </a:r>
          </a:p>
          <a:p>
            <a:pPr algn="l" marL="820425" indent="-273475" lvl="2">
              <a:lnSpc>
                <a:spcPts val="3097"/>
              </a:lnSpc>
              <a:buFont typeface="Arial"/>
              <a:buChar char="⚬"/>
            </a:pPr>
            <a:r>
              <a:rPr lang="en-US" sz="1900" spc="57">
                <a:solidFill>
                  <a:srgbClr val="000000"/>
                </a:solidFill>
                <a:latin typeface="Cerebri"/>
                <a:ea typeface="Cerebri"/>
                <a:cs typeface="Cerebri"/>
                <a:sym typeface="Cerebri"/>
              </a:rPr>
              <a:t>WOMEN MAKE 35.53% MORE</a:t>
            </a:r>
          </a:p>
          <a:p>
            <a:pPr algn="l" marL="410213" indent="-205106" lvl="1">
              <a:lnSpc>
                <a:spcPts val="3097"/>
              </a:lnSpc>
              <a:buFont typeface="Arial"/>
              <a:buChar char="•"/>
            </a:pPr>
            <a:r>
              <a:rPr lang="en-US" b="true" sz="1900" spc="57">
                <a:solidFill>
                  <a:srgbClr val="000000"/>
                </a:solidFill>
                <a:latin typeface="Cerebri Bold"/>
                <a:ea typeface="Cerebri Bold"/>
                <a:cs typeface="Cerebri Bold"/>
                <a:sym typeface="Cerebri Bold"/>
              </a:rPr>
              <a:t>DATA SCIENTISTS:</a:t>
            </a:r>
          </a:p>
          <a:p>
            <a:pPr algn="l" marL="820425" indent="-273475" lvl="2">
              <a:lnSpc>
                <a:spcPts val="3097"/>
              </a:lnSpc>
              <a:buFont typeface="Arial"/>
              <a:buChar char="⚬"/>
            </a:pPr>
            <a:r>
              <a:rPr lang="en-US" sz="1900" spc="57">
                <a:solidFill>
                  <a:srgbClr val="000000"/>
                </a:solidFill>
                <a:latin typeface="Cerebri"/>
                <a:ea typeface="Cerebri"/>
                <a:cs typeface="Cerebri"/>
                <a:sym typeface="Cerebri"/>
              </a:rPr>
              <a:t>8 WOMEN, 139 MEN</a:t>
            </a:r>
          </a:p>
          <a:p>
            <a:pPr algn="l" marL="820425" indent="-273475" lvl="2">
              <a:lnSpc>
                <a:spcPts val="3097"/>
              </a:lnSpc>
              <a:buFont typeface="Arial"/>
              <a:buChar char="⚬"/>
            </a:pPr>
            <a:r>
              <a:rPr lang="en-US" sz="1900" spc="57">
                <a:solidFill>
                  <a:srgbClr val="000000"/>
                </a:solidFill>
                <a:latin typeface="Cerebri"/>
                <a:ea typeface="Cerebri"/>
                <a:cs typeface="Cerebri"/>
                <a:sym typeface="Cerebri"/>
              </a:rPr>
              <a:t>WOMEN MAKE 30.86% MORE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EF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460621" y="-5120016"/>
            <a:ext cx="9648774" cy="8229600"/>
          </a:xfrm>
          <a:custGeom>
            <a:avLst/>
            <a:gdLst/>
            <a:ahLst/>
            <a:cxnLst/>
            <a:rect r="r" b="b" t="t" l="l"/>
            <a:pathLst>
              <a:path h="8229600" w="9648774">
                <a:moveTo>
                  <a:pt x="0" y="0"/>
                </a:moveTo>
                <a:lnTo>
                  <a:pt x="9648774" y="0"/>
                </a:lnTo>
                <a:lnTo>
                  <a:pt x="964877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4127053" y="622580"/>
            <a:ext cx="10436442" cy="0"/>
          </a:xfrm>
          <a:prstGeom prst="line">
            <a:avLst/>
          </a:prstGeom>
          <a:ln cap="flat" w="19050">
            <a:solidFill>
              <a:srgbClr val="39352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8634632" y="8464609"/>
            <a:ext cx="13744635" cy="8229600"/>
          </a:xfrm>
          <a:custGeom>
            <a:avLst/>
            <a:gdLst/>
            <a:ahLst/>
            <a:cxnLst/>
            <a:rect r="r" b="b" t="t" l="l"/>
            <a:pathLst>
              <a:path h="8229600" w="13744635">
                <a:moveTo>
                  <a:pt x="0" y="0"/>
                </a:moveTo>
                <a:lnTo>
                  <a:pt x="13744635" y="0"/>
                </a:lnTo>
                <a:lnTo>
                  <a:pt x="1374463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0598569" y="2258502"/>
            <a:ext cx="5547877" cy="851082"/>
            <a:chOff x="0" y="0"/>
            <a:chExt cx="1461169" cy="22415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461169" cy="224153"/>
            </a:xfrm>
            <a:custGeom>
              <a:avLst/>
              <a:gdLst/>
              <a:ahLst/>
              <a:cxnLst/>
              <a:rect r="r" b="b" t="t" l="l"/>
              <a:pathLst>
                <a:path h="224153" w="1461169">
                  <a:moveTo>
                    <a:pt x="29305" y="0"/>
                  </a:moveTo>
                  <a:lnTo>
                    <a:pt x="1431864" y="0"/>
                  </a:lnTo>
                  <a:cubicBezTo>
                    <a:pt x="1439636" y="0"/>
                    <a:pt x="1447090" y="3087"/>
                    <a:pt x="1452586" y="8583"/>
                  </a:cubicBezTo>
                  <a:cubicBezTo>
                    <a:pt x="1458082" y="14079"/>
                    <a:pt x="1461169" y="21533"/>
                    <a:pt x="1461169" y="29305"/>
                  </a:cubicBezTo>
                  <a:lnTo>
                    <a:pt x="1461169" y="194848"/>
                  </a:lnTo>
                  <a:cubicBezTo>
                    <a:pt x="1461169" y="202620"/>
                    <a:pt x="1458082" y="210074"/>
                    <a:pt x="1452586" y="215570"/>
                  </a:cubicBezTo>
                  <a:cubicBezTo>
                    <a:pt x="1447090" y="221066"/>
                    <a:pt x="1439636" y="224153"/>
                    <a:pt x="1431864" y="224153"/>
                  </a:cubicBezTo>
                  <a:lnTo>
                    <a:pt x="29305" y="224153"/>
                  </a:lnTo>
                  <a:cubicBezTo>
                    <a:pt x="21533" y="224153"/>
                    <a:pt x="14079" y="221066"/>
                    <a:pt x="8583" y="215570"/>
                  </a:cubicBezTo>
                  <a:cubicBezTo>
                    <a:pt x="3087" y="210074"/>
                    <a:pt x="0" y="202620"/>
                    <a:pt x="0" y="194848"/>
                  </a:cubicBezTo>
                  <a:lnTo>
                    <a:pt x="0" y="29305"/>
                  </a:lnTo>
                  <a:cubicBezTo>
                    <a:pt x="0" y="21533"/>
                    <a:pt x="3087" y="14079"/>
                    <a:pt x="8583" y="8583"/>
                  </a:cubicBezTo>
                  <a:cubicBezTo>
                    <a:pt x="14079" y="3087"/>
                    <a:pt x="21533" y="0"/>
                    <a:pt x="2930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gradFill>
                <a:gsLst>
                  <a:gs pos="0">
                    <a:srgbClr val="0054C5">
                      <a:alpha val="100000"/>
                    </a:srgbClr>
                  </a:gs>
                  <a:gs pos="100000">
                    <a:srgbClr val="90E1E6">
                      <a:alpha val="100000"/>
                    </a:srgbClr>
                  </a:gs>
                </a:gsLst>
                <a:path path="circle">
                  <a:fillToRect l="0" r="100000" t="0" b="100000"/>
                </a:path>
                <a:tileRect r="0" l="-100000" b="0" t="-100000"/>
              </a:gra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461169" cy="2622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80"/>
                </a:lnSpc>
              </a:pPr>
              <a:r>
                <a:rPr lang="en-US" b="true" sz="2200">
                  <a:solidFill>
                    <a:srgbClr val="39352C"/>
                  </a:solidFill>
                  <a:latin typeface="Cerebri Bold"/>
                  <a:ea typeface="Cerebri Bold"/>
                  <a:cs typeface="Cerebri Bold"/>
                  <a:sym typeface="Cerebri Bold"/>
                </a:rPr>
                <a:t>95 % Confidence Level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0598569" y="3827837"/>
            <a:ext cx="5547877" cy="851082"/>
            <a:chOff x="0" y="0"/>
            <a:chExt cx="1461169" cy="22415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461169" cy="224153"/>
            </a:xfrm>
            <a:custGeom>
              <a:avLst/>
              <a:gdLst/>
              <a:ahLst/>
              <a:cxnLst/>
              <a:rect r="r" b="b" t="t" l="l"/>
              <a:pathLst>
                <a:path h="224153" w="1461169">
                  <a:moveTo>
                    <a:pt x="29305" y="0"/>
                  </a:moveTo>
                  <a:lnTo>
                    <a:pt x="1431864" y="0"/>
                  </a:lnTo>
                  <a:cubicBezTo>
                    <a:pt x="1439636" y="0"/>
                    <a:pt x="1447090" y="3087"/>
                    <a:pt x="1452586" y="8583"/>
                  </a:cubicBezTo>
                  <a:cubicBezTo>
                    <a:pt x="1458082" y="14079"/>
                    <a:pt x="1461169" y="21533"/>
                    <a:pt x="1461169" y="29305"/>
                  </a:cubicBezTo>
                  <a:lnTo>
                    <a:pt x="1461169" y="194848"/>
                  </a:lnTo>
                  <a:cubicBezTo>
                    <a:pt x="1461169" y="202620"/>
                    <a:pt x="1458082" y="210074"/>
                    <a:pt x="1452586" y="215570"/>
                  </a:cubicBezTo>
                  <a:cubicBezTo>
                    <a:pt x="1447090" y="221066"/>
                    <a:pt x="1439636" y="224153"/>
                    <a:pt x="1431864" y="224153"/>
                  </a:cubicBezTo>
                  <a:lnTo>
                    <a:pt x="29305" y="224153"/>
                  </a:lnTo>
                  <a:cubicBezTo>
                    <a:pt x="21533" y="224153"/>
                    <a:pt x="14079" y="221066"/>
                    <a:pt x="8583" y="215570"/>
                  </a:cubicBezTo>
                  <a:cubicBezTo>
                    <a:pt x="3087" y="210074"/>
                    <a:pt x="0" y="202620"/>
                    <a:pt x="0" y="194848"/>
                  </a:cubicBezTo>
                  <a:lnTo>
                    <a:pt x="0" y="29305"/>
                  </a:lnTo>
                  <a:cubicBezTo>
                    <a:pt x="0" y="21533"/>
                    <a:pt x="3087" y="14079"/>
                    <a:pt x="8583" y="8583"/>
                  </a:cubicBezTo>
                  <a:cubicBezTo>
                    <a:pt x="14079" y="3087"/>
                    <a:pt x="21533" y="0"/>
                    <a:pt x="2930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gradFill>
                <a:gsLst>
                  <a:gs pos="0">
                    <a:srgbClr val="0054C5">
                      <a:alpha val="100000"/>
                    </a:srgbClr>
                  </a:gs>
                  <a:gs pos="100000">
                    <a:srgbClr val="90E1E6">
                      <a:alpha val="100000"/>
                    </a:srgbClr>
                  </a:gs>
                </a:gsLst>
                <a:path path="circle">
                  <a:fillToRect l="0" r="100000" t="0" b="100000"/>
                </a:path>
                <a:tileRect r="0" l="-100000" b="0" t="-100000"/>
              </a:gradFill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461169" cy="2622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80"/>
                </a:lnSpc>
              </a:pPr>
              <a:r>
                <a:rPr lang="en-US" b="true" sz="2200">
                  <a:solidFill>
                    <a:srgbClr val="39352C"/>
                  </a:solidFill>
                  <a:latin typeface="Cerebri Bold"/>
                  <a:ea typeface="Cerebri Bold"/>
                  <a:cs typeface="Cerebri Bold"/>
                  <a:sym typeface="Cerebri Bold"/>
                </a:rPr>
                <a:t>t-statistic = 0.5</a:t>
              </a: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4563495" y="451448"/>
            <a:ext cx="2695805" cy="313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660"/>
              </a:lnSpc>
              <a:spcBef>
                <a:spcPct val="0"/>
              </a:spcBef>
            </a:pPr>
            <a:r>
              <a:rPr lang="en-US" sz="1900" spc="57">
                <a:solidFill>
                  <a:srgbClr val="39352C"/>
                </a:solidFill>
                <a:latin typeface="Cerebri"/>
                <a:ea typeface="Cerebri"/>
                <a:cs typeface="Cerebri"/>
                <a:sym typeface="Cerebri"/>
              </a:rPr>
              <a:t>DECEMBER 2025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451448"/>
            <a:ext cx="3098353" cy="313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60"/>
              </a:lnSpc>
              <a:spcBef>
                <a:spcPct val="0"/>
              </a:spcBef>
            </a:pPr>
            <a:r>
              <a:rPr lang="en-US" sz="1900" spc="57">
                <a:solidFill>
                  <a:srgbClr val="39352C"/>
                </a:solidFill>
                <a:latin typeface="Cerebri"/>
                <a:ea typeface="Cerebri"/>
                <a:cs typeface="Cerebri"/>
                <a:sym typeface="Cerebri"/>
              </a:rPr>
              <a:t>SDT 100 01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2874702"/>
            <a:ext cx="7605932" cy="953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840"/>
              </a:lnSpc>
              <a:spcBef>
                <a:spcPct val="0"/>
              </a:spcBef>
            </a:pPr>
            <a:r>
              <a:rPr lang="en-US" b="true" sz="5600">
                <a:solidFill>
                  <a:srgbClr val="0054C5"/>
                </a:solidFill>
                <a:latin typeface="Cerebri Bold"/>
                <a:ea typeface="Cerebri Bold"/>
                <a:cs typeface="Cerebri Bold"/>
                <a:sym typeface="Cerebri Bold"/>
              </a:rPr>
              <a:t>Statistical Results:</a:t>
            </a:r>
          </a:p>
        </p:txBody>
      </p:sp>
      <p:sp>
        <p:nvSpPr>
          <p:cNvPr name="AutoShape 14" id="14"/>
          <p:cNvSpPr/>
          <p:nvPr/>
        </p:nvSpPr>
        <p:spPr>
          <a:xfrm flipH="true">
            <a:off x="9778115" y="2405911"/>
            <a:ext cx="0" cy="8180768"/>
          </a:xfrm>
          <a:prstGeom prst="line">
            <a:avLst/>
          </a:prstGeom>
          <a:ln cap="flat" w="95250">
            <a:gradFill>
              <a:gsLst>
                <a:gs pos="0">
                  <a:srgbClr val="0054C5">
                    <a:alpha val="100000"/>
                  </a:srgbClr>
                </a:gs>
                <a:gs pos="100000">
                  <a:srgbClr val="90E1E6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prstDash val="solid"/>
            <a:headEnd type="none" len="sm" w="sm"/>
            <a:tailEnd type="none" len="sm" w="sm"/>
          </a:ln>
        </p:spPr>
      </p:sp>
      <p:grpSp>
        <p:nvGrpSpPr>
          <p:cNvPr name="Group 15" id="15"/>
          <p:cNvGrpSpPr/>
          <p:nvPr/>
        </p:nvGrpSpPr>
        <p:grpSpPr>
          <a:xfrm rot="0">
            <a:off x="10598569" y="5397172"/>
            <a:ext cx="5547877" cy="851082"/>
            <a:chOff x="0" y="0"/>
            <a:chExt cx="1461169" cy="224153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461169" cy="224153"/>
            </a:xfrm>
            <a:custGeom>
              <a:avLst/>
              <a:gdLst/>
              <a:ahLst/>
              <a:cxnLst/>
              <a:rect r="r" b="b" t="t" l="l"/>
              <a:pathLst>
                <a:path h="224153" w="1461169">
                  <a:moveTo>
                    <a:pt x="29305" y="0"/>
                  </a:moveTo>
                  <a:lnTo>
                    <a:pt x="1431864" y="0"/>
                  </a:lnTo>
                  <a:cubicBezTo>
                    <a:pt x="1439636" y="0"/>
                    <a:pt x="1447090" y="3087"/>
                    <a:pt x="1452586" y="8583"/>
                  </a:cubicBezTo>
                  <a:cubicBezTo>
                    <a:pt x="1458082" y="14079"/>
                    <a:pt x="1461169" y="21533"/>
                    <a:pt x="1461169" y="29305"/>
                  </a:cubicBezTo>
                  <a:lnTo>
                    <a:pt x="1461169" y="194848"/>
                  </a:lnTo>
                  <a:cubicBezTo>
                    <a:pt x="1461169" y="202620"/>
                    <a:pt x="1458082" y="210074"/>
                    <a:pt x="1452586" y="215570"/>
                  </a:cubicBezTo>
                  <a:cubicBezTo>
                    <a:pt x="1447090" y="221066"/>
                    <a:pt x="1439636" y="224153"/>
                    <a:pt x="1431864" y="224153"/>
                  </a:cubicBezTo>
                  <a:lnTo>
                    <a:pt x="29305" y="224153"/>
                  </a:lnTo>
                  <a:cubicBezTo>
                    <a:pt x="21533" y="224153"/>
                    <a:pt x="14079" y="221066"/>
                    <a:pt x="8583" y="215570"/>
                  </a:cubicBezTo>
                  <a:cubicBezTo>
                    <a:pt x="3087" y="210074"/>
                    <a:pt x="0" y="202620"/>
                    <a:pt x="0" y="194848"/>
                  </a:cubicBezTo>
                  <a:lnTo>
                    <a:pt x="0" y="29305"/>
                  </a:lnTo>
                  <a:cubicBezTo>
                    <a:pt x="0" y="21533"/>
                    <a:pt x="3087" y="14079"/>
                    <a:pt x="8583" y="8583"/>
                  </a:cubicBezTo>
                  <a:cubicBezTo>
                    <a:pt x="14079" y="3087"/>
                    <a:pt x="21533" y="0"/>
                    <a:pt x="2930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gradFill>
                <a:gsLst>
                  <a:gs pos="0">
                    <a:srgbClr val="0054C5">
                      <a:alpha val="100000"/>
                    </a:srgbClr>
                  </a:gs>
                  <a:gs pos="100000">
                    <a:srgbClr val="90E1E6">
                      <a:alpha val="100000"/>
                    </a:srgbClr>
                  </a:gs>
                </a:gsLst>
                <a:path path="circle">
                  <a:fillToRect l="0" r="100000" t="0" b="100000"/>
                </a:path>
                <a:tileRect r="0" l="-100000" b="0" t="-100000"/>
              </a:gradFill>
              <a:prstDash val="solid"/>
              <a:round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1461169" cy="2622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80"/>
                </a:lnSpc>
              </a:pPr>
              <a:r>
                <a:rPr lang="en-US" b="true" sz="2200">
                  <a:solidFill>
                    <a:srgbClr val="39352C"/>
                  </a:solidFill>
                  <a:latin typeface="Cerebri Bold"/>
                  <a:ea typeface="Cerebri Bold"/>
                  <a:cs typeface="Cerebri Bold"/>
                  <a:sym typeface="Cerebri Bold"/>
                </a:rPr>
                <a:t>p-value = 0.61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0598569" y="6966506"/>
            <a:ext cx="5547877" cy="851082"/>
            <a:chOff x="0" y="0"/>
            <a:chExt cx="1461169" cy="224153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461169" cy="224153"/>
            </a:xfrm>
            <a:custGeom>
              <a:avLst/>
              <a:gdLst/>
              <a:ahLst/>
              <a:cxnLst/>
              <a:rect r="r" b="b" t="t" l="l"/>
              <a:pathLst>
                <a:path h="224153" w="1461169">
                  <a:moveTo>
                    <a:pt x="29305" y="0"/>
                  </a:moveTo>
                  <a:lnTo>
                    <a:pt x="1431864" y="0"/>
                  </a:lnTo>
                  <a:cubicBezTo>
                    <a:pt x="1439636" y="0"/>
                    <a:pt x="1447090" y="3087"/>
                    <a:pt x="1452586" y="8583"/>
                  </a:cubicBezTo>
                  <a:cubicBezTo>
                    <a:pt x="1458082" y="14079"/>
                    <a:pt x="1461169" y="21533"/>
                    <a:pt x="1461169" y="29305"/>
                  </a:cubicBezTo>
                  <a:lnTo>
                    <a:pt x="1461169" y="194848"/>
                  </a:lnTo>
                  <a:cubicBezTo>
                    <a:pt x="1461169" y="202620"/>
                    <a:pt x="1458082" y="210074"/>
                    <a:pt x="1452586" y="215570"/>
                  </a:cubicBezTo>
                  <a:cubicBezTo>
                    <a:pt x="1447090" y="221066"/>
                    <a:pt x="1439636" y="224153"/>
                    <a:pt x="1431864" y="224153"/>
                  </a:cubicBezTo>
                  <a:lnTo>
                    <a:pt x="29305" y="224153"/>
                  </a:lnTo>
                  <a:cubicBezTo>
                    <a:pt x="21533" y="224153"/>
                    <a:pt x="14079" y="221066"/>
                    <a:pt x="8583" y="215570"/>
                  </a:cubicBezTo>
                  <a:cubicBezTo>
                    <a:pt x="3087" y="210074"/>
                    <a:pt x="0" y="202620"/>
                    <a:pt x="0" y="194848"/>
                  </a:cubicBezTo>
                  <a:lnTo>
                    <a:pt x="0" y="29305"/>
                  </a:lnTo>
                  <a:cubicBezTo>
                    <a:pt x="0" y="21533"/>
                    <a:pt x="3087" y="14079"/>
                    <a:pt x="8583" y="8583"/>
                  </a:cubicBezTo>
                  <a:cubicBezTo>
                    <a:pt x="14079" y="3087"/>
                    <a:pt x="21533" y="0"/>
                    <a:pt x="2930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gradFill>
                <a:gsLst>
                  <a:gs pos="0">
                    <a:srgbClr val="0054C5">
                      <a:alpha val="100000"/>
                    </a:srgbClr>
                  </a:gs>
                  <a:gs pos="100000">
                    <a:srgbClr val="90E1E6">
                      <a:alpha val="100000"/>
                    </a:srgbClr>
                  </a:gs>
                </a:gsLst>
                <a:path path="circle">
                  <a:fillToRect l="0" r="100000" t="0" b="100000"/>
                </a:path>
                <a:tileRect r="0" l="-100000" b="0" t="-100000"/>
              </a:gradFill>
              <a:prstDash val="solid"/>
              <a:round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0" y="-38100"/>
              <a:ext cx="1461169" cy="2622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80"/>
                </a:lnSpc>
              </a:pPr>
              <a:r>
                <a:rPr lang="en-US" b="true" sz="2200">
                  <a:solidFill>
                    <a:srgbClr val="39352C"/>
                  </a:solidFill>
                  <a:latin typeface="Cerebri Bold"/>
                  <a:ea typeface="Cerebri Bold"/>
                  <a:cs typeface="Cerebri Bold"/>
                  <a:sym typeface="Cerebri Bold"/>
                </a:rPr>
                <a:t>0.61 &gt; 0.05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9407849" y="2258502"/>
            <a:ext cx="740531" cy="851082"/>
            <a:chOff x="0" y="0"/>
            <a:chExt cx="195037" cy="224153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95037" cy="224153"/>
            </a:xfrm>
            <a:custGeom>
              <a:avLst/>
              <a:gdLst/>
              <a:ahLst/>
              <a:cxnLst/>
              <a:rect r="r" b="b" t="t" l="l"/>
              <a:pathLst>
                <a:path h="224153" w="195037">
                  <a:moveTo>
                    <a:pt x="97518" y="0"/>
                  </a:moveTo>
                  <a:lnTo>
                    <a:pt x="97518" y="0"/>
                  </a:lnTo>
                  <a:cubicBezTo>
                    <a:pt x="123382" y="0"/>
                    <a:pt x="148186" y="10274"/>
                    <a:pt x="166474" y="28562"/>
                  </a:cubicBezTo>
                  <a:cubicBezTo>
                    <a:pt x="184763" y="46851"/>
                    <a:pt x="195037" y="71655"/>
                    <a:pt x="195037" y="97518"/>
                  </a:cubicBezTo>
                  <a:lnTo>
                    <a:pt x="195037" y="126635"/>
                  </a:lnTo>
                  <a:cubicBezTo>
                    <a:pt x="195037" y="152498"/>
                    <a:pt x="184763" y="177303"/>
                    <a:pt x="166474" y="195591"/>
                  </a:cubicBezTo>
                  <a:cubicBezTo>
                    <a:pt x="148186" y="213879"/>
                    <a:pt x="123382" y="224153"/>
                    <a:pt x="97518" y="224153"/>
                  </a:cubicBezTo>
                  <a:lnTo>
                    <a:pt x="97518" y="224153"/>
                  </a:lnTo>
                  <a:cubicBezTo>
                    <a:pt x="71655" y="224153"/>
                    <a:pt x="46851" y="213879"/>
                    <a:pt x="28562" y="195591"/>
                  </a:cubicBezTo>
                  <a:cubicBezTo>
                    <a:pt x="10274" y="177303"/>
                    <a:pt x="0" y="152498"/>
                    <a:pt x="0" y="126635"/>
                  </a:cubicBezTo>
                  <a:lnTo>
                    <a:pt x="0" y="97518"/>
                  </a:lnTo>
                  <a:cubicBezTo>
                    <a:pt x="0" y="71655"/>
                    <a:pt x="10274" y="46851"/>
                    <a:pt x="28562" y="28562"/>
                  </a:cubicBezTo>
                  <a:cubicBezTo>
                    <a:pt x="46851" y="10274"/>
                    <a:pt x="71655" y="0"/>
                    <a:pt x="97518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54C5">
                    <a:alpha val="100000"/>
                  </a:srgbClr>
                </a:gs>
                <a:gs pos="100000">
                  <a:srgbClr val="90E1E6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cap="rnd">
              <a:noFill/>
              <a:prstDash val="solid"/>
              <a:round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0" y="-66675"/>
              <a:ext cx="195037" cy="2908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759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9407849" y="3827837"/>
            <a:ext cx="740531" cy="851082"/>
            <a:chOff x="0" y="0"/>
            <a:chExt cx="195037" cy="224153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95037" cy="224153"/>
            </a:xfrm>
            <a:custGeom>
              <a:avLst/>
              <a:gdLst/>
              <a:ahLst/>
              <a:cxnLst/>
              <a:rect r="r" b="b" t="t" l="l"/>
              <a:pathLst>
                <a:path h="224153" w="195037">
                  <a:moveTo>
                    <a:pt x="97518" y="0"/>
                  </a:moveTo>
                  <a:lnTo>
                    <a:pt x="97518" y="0"/>
                  </a:lnTo>
                  <a:cubicBezTo>
                    <a:pt x="123382" y="0"/>
                    <a:pt x="148186" y="10274"/>
                    <a:pt x="166474" y="28562"/>
                  </a:cubicBezTo>
                  <a:cubicBezTo>
                    <a:pt x="184763" y="46851"/>
                    <a:pt x="195037" y="71655"/>
                    <a:pt x="195037" y="97518"/>
                  </a:cubicBezTo>
                  <a:lnTo>
                    <a:pt x="195037" y="126635"/>
                  </a:lnTo>
                  <a:cubicBezTo>
                    <a:pt x="195037" y="152498"/>
                    <a:pt x="184763" y="177303"/>
                    <a:pt x="166474" y="195591"/>
                  </a:cubicBezTo>
                  <a:cubicBezTo>
                    <a:pt x="148186" y="213879"/>
                    <a:pt x="123382" y="224153"/>
                    <a:pt x="97518" y="224153"/>
                  </a:cubicBezTo>
                  <a:lnTo>
                    <a:pt x="97518" y="224153"/>
                  </a:lnTo>
                  <a:cubicBezTo>
                    <a:pt x="71655" y="224153"/>
                    <a:pt x="46851" y="213879"/>
                    <a:pt x="28562" y="195591"/>
                  </a:cubicBezTo>
                  <a:cubicBezTo>
                    <a:pt x="10274" y="177303"/>
                    <a:pt x="0" y="152498"/>
                    <a:pt x="0" y="126635"/>
                  </a:cubicBezTo>
                  <a:lnTo>
                    <a:pt x="0" y="97518"/>
                  </a:lnTo>
                  <a:cubicBezTo>
                    <a:pt x="0" y="71655"/>
                    <a:pt x="10274" y="46851"/>
                    <a:pt x="28562" y="28562"/>
                  </a:cubicBezTo>
                  <a:cubicBezTo>
                    <a:pt x="46851" y="10274"/>
                    <a:pt x="71655" y="0"/>
                    <a:pt x="97518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54C5">
                    <a:alpha val="100000"/>
                  </a:srgbClr>
                </a:gs>
                <a:gs pos="100000">
                  <a:srgbClr val="90E1E6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cap="rnd">
              <a:noFill/>
              <a:prstDash val="solid"/>
              <a:round/>
            </a:ln>
          </p:spPr>
        </p:sp>
        <p:sp>
          <p:nvSpPr>
            <p:cNvPr name="TextBox 26" id="26"/>
            <p:cNvSpPr txBox="true"/>
            <p:nvPr/>
          </p:nvSpPr>
          <p:spPr>
            <a:xfrm>
              <a:off x="0" y="-66675"/>
              <a:ext cx="195037" cy="2908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7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9407849" y="5397172"/>
            <a:ext cx="740531" cy="851082"/>
            <a:chOff x="0" y="0"/>
            <a:chExt cx="195037" cy="224153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195037" cy="224153"/>
            </a:xfrm>
            <a:custGeom>
              <a:avLst/>
              <a:gdLst/>
              <a:ahLst/>
              <a:cxnLst/>
              <a:rect r="r" b="b" t="t" l="l"/>
              <a:pathLst>
                <a:path h="224153" w="195037">
                  <a:moveTo>
                    <a:pt x="97518" y="0"/>
                  </a:moveTo>
                  <a:lnTo>
                    <a:pt x="97518" y="0"/>
                  </a:lnTo>
                  <a:cubicBezTo>
                    <a:pt x="123382" y="0"/>
                    <a:pt x="148186" y="10274"/>
                    <a:pt x="166474" y="28562"/>
                  </a:cubicBezTo>
                  <a:cubicBezTo>
                    <a:pt x="184763" y="46851"/>
                    <a:pt x="195037" y="71655"/>
                    <a:pt x="195037" y="97518"/>
                  </a:cubicBezTo>
                  <a:lnTo>
                    <a:pt x="195037" y="126635"/>
                  </a:lnTo>
                  <a:cubicBezTo>
                    <a:pt x="195037" y="152498"/>
                    <a:pt x="184763" y="177303"/>
                    <a:pt x="166474" y="195591"/>
                  </a:cubicBezTo>
                  <a:cubicBezTo>
                    <a:pt x="148186" y="213879"/>
                    <a:pt x="123382" y="224153"/>
                    <a:pt x="97518" y="224153"/>
                  </a:cubicBezTo>
                  <a:lnTo>
                    <a:pt x="97518" y="224153"/>
                  </a:lnTo>
                  <a:cubicBezTo>
                    <a:pt x="71655" y="224153"/>
                    <a:pt x="46851" y="213879"/>
                    <a:pt x="28562" y="195591"/>
                  </a:cubicBezTo>
                  <a:cubicBezTo>
                    <a:pt x="10274" y="177303"/>
                    <a:pt x="0" y="152498"/>
                    <a:pt x="0" y="126635"/>
                  </a:cubicBezTo>
                  <a:lnTo>
                    <a:pt x="0" y="97518"/>
                  </a:lnTo>
                  <a:cubicBezTo>
                    <a:pt x="0" y="71655"/>
                    <a:pt x="10274" y="46851"/>
                    <a:pt x="28562" y="28562"/>
                  </a:cubicBezTo>
                  <a:cubicBezTo>
                    <a:pt x="46851" y="10274"/>
                    <a:pt x="71655" y="0"/>
                    <a:pt x="97518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54C5">
                    <a:alpha val="100000"/>
                  </a:srgbClr>
                </a:gs>
                <a:gs pos="100000">
                  <a:srgbClr val="90E1E6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cap="rnd">
              <a:noFill/>
              <a:prstDash val="solid"/>
              <a:round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0" y="-66675"/>
              <a:ext cx="195037" cy="2908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7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9407849" y="6966506"/>
            <a:ext cx="740531" cy="851082"/>
            <a:chOff x="0" y="0"/>
            <a:chExt cx="195037" cy="224153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195037" cy="224153"/>
            </a:xfrm>
            <a:custGeom>
              <a:avLst/>
              <a:gdLst/>
              <a:ahLst/>
              <a:cxnLst/>
              <a:rect r="r" b="b" t="t" l="l"/>
              <a:pathLst>
                <a:path h="224153" w="195037">
                  <a:moveTo>
                    <a:pt x="97518" y="0"/>
                  </a:moveTo>
                  <a:lnTo>
                    <a:pt x="97518" y="0"/>
                  </a:lnTo>
                  <a:cubicBezTo>
                    <a:pt x="123382" y="0"/>
                    <a:pt x="148186" y="10274"/>
                    <a:pt x="166474" y="28562"/>
                  </a:cubicBezTo>
                  <a:cubicBezTo>
                    <a:pt x="184763" y="46851"/>
                    <a:pt x="195037" y="71655"/>
                    <a:pt x="195037" y="97518"/>
                  </a:cubicBezTo>
                  <a:lnTo>
                    <a:pt x="195037" y="126635"/>
                  </a:lnTo>
                  <a:cubicBezTo>
                    <a:pt x="195037" y="152498"/>
                    <a:pt x="184763" y="177303"/>
                    <a:pt x="166474" y="195591"/>
                  </a:cubicBezTo>
                  <a:cubicBezTo>
                    <a:pt x="148186" y="213879"/>
                    <a:pt x="123382" y="224153"/>
                    <a:pt x="97518" y="224153"/>
                  </a:cubicBezTo>
                  <a:lnTo>
                    <a:pt x="97518" y="224153"/>
                  </a:lnTo>
                  <a:cubicBezTo>
                    <a:pt x="71655" y="224153"/>
                    <a:pt x="46851" y="213879"/>
                    <a:pt x="28562" y="195591"/>
                  </a:cubicBezTo>
                  <a:cubicBezTo>
                    <a:pt x="10274" y="177303"/>
                    <a:pt x="0" y="152498"/>
                    <a:pt x="0" y="126635"/>
                  </a:cubicBezTo>
                  <a:lnTo>
                    <a:pt x="0" y="97518"/>
                  </a:lnTo>
                  <a:cubicBezTo>
                    <a:pt x="0" y="71655"/>
                    <a:pt x="10274" y="46851"/>
                    <a:pt x="28562" y="28562"/>
                  </a:cubicBezTo>
                  <a:cubicBezTo>
                    <a:pt x="46851" y="10274"/>
                    <a:pt x="71655" y="0"/>
                    <a:pt x="97518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54C5">
                    <a:alpha val="100000"/>
                  </a:srgbClr>
                </a:gs>
                <a:gs pos="100000">
                  <a:srgbClr val="90E1E6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cap="rnd">
              <a:noFill/>
              <a:prstDash val="solid"/>
              <a:round/>
            </a:ln>
          </p:spPr>
        </p:sp>
        <p:sp>
          <p:nvSpPr>
            <p:cNvPr name="TextBox 32" id="32"/>
            <p:cNvSpPr txBox="true"/>
            <p:nvPr/>
          </p:nvSpPr>
          <p:spPr>
            <a:xfrm>
              <a:off x="0" y="-66675"/>
              <a:ext cx="195037" cy="2908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7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33" id="33"/>
          <p:cNvSpPr/>
          <p:nvPr/>
        </p:nvSpPr>
        <p:spPr>
          <a:xfrm>
            <a:off x="10148380" y="2684043"/>
            <a:ext cx="450190" cy="0"/>
          </a:xfrm>
          <a:prstGeom prst="line">
            <a:avLst/>
          </a:prstGeom>
          <a:ln cap="flat" w="28575">
            <a:gradFill>
              <a:gsLst>
                <a:gs pos="0">
                  <a:srgbClr val="0054C5">
                    <a:alpha val="100000"/>
                  </a:srgbClr>
                </a:gs>
                <a:gs pos="100000">
                  <a:srgbClr val="90E1E6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prstDash val="solid"/>
            <a:headEnd type="none" len="sm" w="sm"/>
            <a:tailEnd type="none" len="sm" w="sm"/>
          </a:ln>
        </p:spPr>
      </p:sp>
      <p:sp>
        <p:nvSpPr>
          <p:cNvPr name="AutoShape 34" id="34"/>
          <p:cNvSpPr/>
          <p:nvPr/>
        </p:nvSpPr>
        <p:spPr>
          <a:xfrm>
            <a:off x="10148380" y="4253378"/>
            <a:ext cx="450190" cy="0"/>
          </a:xfrm>
          <a:prstGeom prst="line">
            <a:avLst/>
          </a:prstGeom>
          <a:ln cap="flat" w="28575">
            <a:gradFill>
              <a:gsLst>
                <a:gs pos="0">
                  <a:srgbClr val="0054C5">
                    <a:alpha val="100000"/>
                  </a:srgbClr>
                </a:gs>
                <a:gs pos="100000">
                  <a:srgbClr val="90E1E6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prstDash val="solid"/>
            <a:headEnd type="none" len="sm" w="sm"/>
            <a:tailEnd type="none" len="sm" w="sm"/>
          </a:ln>
        </p:spPr>
      </p:sp>
      <p:sp>
        <p:nvSpPr>
          <p:cNvPr name="AutoShape 35" id="35"/>
          <p:cNvSpPr/>
          <p:nvPr/>
        </p:nvSpPr>
        <p:spPr>
          <a:xfrm>
            <a:off x="10148380" y="5822713"/>
            <a:ext cx="450190" cy="0"/>
          </a:xfrm>
          <a:prstGeom prst="line">
            <a:avLst/>
          </a:prstGeom>
          <a:ln cap="flat" w="28575">
            <a:gradFill>
              <a:gsLst>
                <a:gs pos="0">
                  <a:srgbClr val="0054C5">
                    <a:alpha val="100000"/>
                  </a:srgbClr>
                </a:gs>
                <a:gs pos="100000">
                  <a:srgbClr val="90E1E6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prstDash val="solid"/>
            <a:headEnd type="none" len="sm" w="sm"/>
            <a:tailEnd type="none" len="sm" w="sm"/>
          </a:ln>
        </p:spPr>
      </p:sp>
      <p:sp>
        <p:nvSpPr>
          <p:cNvPr name="AutoShape 36" id="36"/>
          <p:cNvSpPr/>
          <p:nvPr/>
        </p:nvSpPr>
        <p:spPr>
          <a:xfrm>
            <a:off x="10148380" y="7392047"/>
            <a:ext cx="450190" cy="0"/>
          </a:xfrm>
          <a:prstGeom prst="line">
            <a:avLst/>
          </a:prstGeom>
          <a:ln cap="flat" w="28575">
            <a:gradFill>
              <a:gsLst>
                <a:gs pos="0">
                  <a:srgbClr val="0054C5">
                    <a:alpha val="100000"/>
                  </a:srgbClr>
                </a:gs>
                <a:gs pos="100000">
                  <a:srgbClr val="90E1E6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prstDash val="solid"/>
            <a:headEnd type="none" len="sm" w="sm"/>
            <a:tailEnd type="none" len="sm" w="sm"/>
          </a:ln>
        </p:spPr>
      </p:sp>
      <p:sp>
        <p:nvSpPr>
          <p:cNvPr name="TextBox 37" id="37"/>
          <p:cNvSpPr txBox="true"/>
          <p:nvPr/>
        </p:nvSpPr>
        <p:spPr>
          <a:xfrm rot="0">
            <a:off x="10598569" y="1758203"/>
            <a:ext cx="5645854" cy="313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60"/>
              </a:lnSpc>
              <a:spcBef>
                <a:spcPct val="0"/>
              </a:spcBef>
            </a:pPr>
            <a:r>
              <a:rPr lang="en-US" b="true" sz="1900" spc="57">
                <a:solidFill>
                  <a:srgbClr val="0054C5"/>
                </a:solidFill>
                <a:latin typeface="Cerebri Bold"/>
                <a:ea typeface="Cerebri Bold"/>
                <a:cs typeface="Cerebri Bold"/>
                <a:sym typeface="Cerebri Bold"/>
              </a:rPr>
              <a:t>TWO SAMPLE TEST GENDER WAGE GAP: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537587" y="6507794"/>
            <a:ext cx="8305371" cy="1956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47"/>
              </a:lnSpc>
            </a:pPr>
            <a:r>
              <a:rPr lang="en-US" sz="1900" spc="57">
                <a:solidFill>
                  <a:srgbClr val="000000"/>
                </a:solidFill>
                <a:latin typeface="Cerebri"/>
                <a:ea typeface="Cerebri"/>
                <a:cs typeface="Cerebri"/>
                <a:sym typeface="Cerebri"/>
              </a:rPr>
              <a:t>AT A 95% CONFIDENCE LEVEL, WE FAIL TO REJECT THE NULL HYPOTHESIS, THEREFORE THERE IS NOT A STATISTICALLY SIGNIFICANT GENDER WAGE GAP AMONGST US DEVELOPERS WITH 5-10 YEARS EXPERIENCE.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373933" y="4302432"/>
            <a:ext cx="8915467" cy="11640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19"/>
              </a:lnSpc>
            </a:pPr>
            <a:r>
              <a:rPr lang="en-US" sz="1900" spc="57" u="sng">
                <a:solidFill>
                  <a:srgbClr val="000000"/>
                </a:solidFill>
                <a:latin typeface="Cerebri"/>
                <a:ea typeface="Cerebri"/>
                <a:cs typeface="Cerebri"/>
                <a:sym typeface="Cerebri"/>
              </a:rPr>
              <a:t>N</a:t>
            </a:r>
            <a:r>
              <a:rPr lang="en-US" sz="1900" spc="57" u="sng">
                <a:solidFill>
                  <a:srgbClr val="000000"/>
                </a:solidFill>
                <a:latin typeface="Cerebri"/>
                <a:ea typeface="Cerebri"/>
                <a:cs typeface="Cerebri"/>
                <a:sym typeface="Cerebri"/>
              </a:rPr>
              <a:t>ULL HYPOTHESIS</a:t>
            </a:r>
            <a:r>
              <a:rPr lang="en-US" sz="1900" spc="57">
                <a:solidFill>
                  <a:srgbClr val="000000"/>
                </a:solidFill>
                <a:latin typeface="Cerebri"/>
                <a:ea typeface="Cerebri"/>
                <a:cs typeface="Cerebri"/>
                <a:sym typeface="Cerebri"/>
              </a:rPr>
              <a:t>: THERE IS NO SIGNIFICANT GENDER WAGE GAP</a:t>
            </a:r>
          </a:p>
          <a:p>
            <a:pPr algn="l">
              <a:lnSpc>
                <a:spcPts val="2660"/>
              </a:lnSpc>
              <a:spcBef>
                <a:spcPct val="0"/>
              </a:spcBef>
            </a:pPr>
            <a:r>
              <a:rPr lang="en-US" sz="1900" spc="57" u="sng">
                <a:solidFill>
                  <a:srgbClr val="000000"/>
                </a:solidFill>
                <a:latin typeface="Cerebri"/>
                <a:ea typeface="Cerebri"/>
                <a:cs typeface="Cerebri"/>
                <a:sym typeface="Cerebri"/>
              </a:rPr>
              <a:t>ALTERNATIVE HYPOTHESIS</a:t>
            </a:r>
            <a:r>
              <a:rPr lang="en-US" sz="1900" spc="57">
                <a:solidFill>
                  <a:srgbClr val="000000"/>
                </a:solidFill>
                <a:latin typeface="Cerebri"/>
                <a:ea typeface="Cerebri"/>
                <a:cs typeface="Cerebri"/>
                <a:sym typeface="Cerebri"/>
              </a:rPr>
              <a:t>: THERE IS A SIGNIFICANT GENDER WAGE GAP</a:t>
            </a:r>
          </a:p>
          <a:p>
            <a:pPr algn="ctr">
              <a:lnSpc>
                <a:spcPts val="266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EF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460621" y="-5120016"/>
            <a:ext cx="9648774" cy="8229600"/>
          </a:xfrm>
          <a:custGeom>
            <a:avLst/>
            <a:gdLst/>
            <a:ahLst/>
            <a:cxnLst/>
            <a:rect r="r" b="b" t="t" l="l"/>
            <a:pathLst>
              <a:path h="8229600" w="9648774">
                <a:moveTo>
                  <a:pt x="0" y="0"/>
                </a:moveTo>
                <a:lnTo>
                  <a:pt x="9648774" y="0"/>
                </a:lnTo>
                <a:lnTo>
                  <a:pt x="964877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4127053" y="622580"/>
            <a:ext cx="10436442" cy="0"/>
          </a:xfrm>
          <a:prstGeom prst="line">
            <a:avLst/>
          </a:prstGeom>
          <a:ln cap="flat" w="19050">
            <a:solidFill>
              <a:srgbClr val="39352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8634632" y="8464609"/>
            <a:ext cx="13744635" cy="8229600"/>
          </a:xfrm>
          <a:custGeom>
            <a:avLst/>
            <a:gdLst/>
            <a:ahLst/>
            <a:cxnLst/>
            <a:rect r="r" b="b" t="t" l="l"/>
            <a:pathLst>
              <a:path h="8229600" w="13744635">
                <a:moveTo>
                  <a:pt x="0" y="0"/>
                </a:moveTo>
                <a:lnTo>
                  <a:pt x="13744635" y="0"/>
                </a:lnTo>
                <a:lnTo>
                  <a:pt x="1374463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0598569" y="2258502"/>
            <a:ext cx="5547877" cy="851082"/>
            <a:chOff x="0" y="0"/>
            <a:chExt cx="1461169" cy="22415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461169" cy="224153"/>
            </a:xfrm>
            <a:custGeom>
              <a:avLst/>
              <a:gdLst/>
              <a:ahLst/>
              <a:cxnLst/>
              <a:rect r="r" b="b" t="t" l="l"/>
              <a:pathLst>
                <a:path h="224153" w="1461169">
                  <a:moveTo>
                    <a:pt x="29305" y="0"/>
                  </a:moveTo>
                  <a:lnTo>
                    <a:pt x="1431864" y="0"/>
                  </a:lnTo>
                  <a:cubicBezTo>
                    <a:pt x="1439636" y="0"/>
                    <a:pt x="1447090" y="3087"/>
                    <a:pt x="1452586" y="8583"/>
                  </a:cubicBezTo>
                  <a:cubicBezTo>
                    <a:pt x="1458082" y="14079"/>
                    <a:pt x="1461169" y="21533"/>
                    <a:pt x="1461169" y="29305"/>
                  </a:cubicBezTo>
                  <a:lnTo>
                    <a:pt x="1461169" y="194848"/>
                  </a:lnTo>
                  <a:cubicBezTo>
                    <a:pt x="1461169" y="202620"/>
                    <a:pt x="1458082" y="210074"/>
                    <a:pt x="1452586" y="215570"/>
                  </a:cubicBezTo>
                  <a:cubicBezTo>
                    <a:pt x="1447090" y="221066"/>
                    <a:pt x="1439636" y="224153"/>
                    <a:pt x="1431864" y="224153"/>
                  </a:cubicBezTo>
                  <a:lnTo>
                    <a:pt x="29305" y="224153"/>
                  </a:lnTo>
                  <a:cubicBezTo>
                    <a:pt x="21533" y="224153"/>
                    <a:pt x="14079" y="221066"/>
                    <a:pt x="8583" y="215570"/>
                  </a:cubicBezTo>
                  <a:cubicBezTo>
                    <a:pt x="3087" y="210074"/>
                    <a:pt x="0" y="202620"/>
                    <a:pt x="0" y="194848"/>
                  </a:cubicBezTo>
                  <a:lnTo>
                    <a:pt x="0" y="29305"/>
                  </a:lnTo>
                  <a:cubicBezTo>
                    <a:pt x="0" y="21533"/>
                    <a:pt x="3087" y="14079"/>
                    <a:pt x="8583" y="8583"/>
                  </a:cubicBezTo>
                  <a:cubicBezTo>
                    <a:pt x="14079" y="3087"/>
                    <a:pt x="21533" y="0"/>
                    <a:pt x="2930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gradFill>
                <a:gsLst>
                  <a:gs pos="0">
                    <a:srgbClr val="0054C5">
                      <a:alpha val="100000"/>
                    </a:srgbClr>
                  </a:gs>
                  <a:gs pos="100000">
                    <a:srgbClr val="90E1E6">
                      <a:alpha val="100000"/>
                    </a:srgbClr>
                  </a:gs>
                </a:gsLst>
                <a:path path="circle">
                  <a:fillToRect l="0" r="100000" t="0" b="100000"/>
                </a:path>
                <a:tileRect r="0" l="-100000" b="0" t="-100000"/>
              </a:gra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461169" cy="2622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80"/>
                </a:lnSpc>
              </a:pPr>
              <a:r>
                <a:rPr lang="en-US" b="true" sz="2200">
                  <a:solidFill>
                    <a:srgbClr val="39352C"/>
                  </a:solidFill>
                  <a:latin typeface="Cerebri Bold"/>
                  <a:ea typeface="Cerebri Bold"/>
                  <a:cs typeface="Cerebri Bold"/>
                  <a:sym typeface="Cerebri Bold"/>
                </a:rPr>
                <a:t>95 % Confidence Level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0598569" y="3827837"/>
            <a:ext cx="5547877" cy="851082"/>
            <a:chOff x="0" y="0"/>
            <a:chExt cx="1461169" cy="22415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461169" cy="224153"/>
            </a:xfrm>
            <a:custGeom>
              <a:avLst/>
              <a:gdLst/>
              <a:ahLst/>
              <a:cxnLst/>
              <a:rect r="r" b="b" t="t" l="l"/>
              <a:pathLst>
                <a:path h="224153" w="1461169">
                  <a:moveTo>
                    <a:pt x="29305" y="0"/>
                  </a:moveTo>
                  <a:lnTo>
                    <a:pt x="1431864" y="0"/>
                  </a:lnTo>
                  <a:cubicBezTo>
                    <a:pt x="1439636" y="0"/>
                    <a:pt x="1447090" y="3087"/>
                    <a:pt x="1452586" y="8583"/>
                  </a:cubicBezTo>
                  <a:cubicBezTo>
                    <a:pt x="1458082" y="14079"/>
                    <a:pt x="1461169" y="21533"/>
                    <a:pt x="1461169" y="29305"/>
                  </a:cubicBezTo>
                  <a:lnTo>
                    <a:pt x="1461169" y="194848"/>
                  </a:lnTo>
                  <a:cubicBezTo>
                    <a:pt x="1461169" y="202620"/>
                    <a:pt x="1458082" y="210074"/>
                    <a:pt x="1452586" y="215570"/>
                  </a:cubicBezTo>
                  <a:cubicBezTo>
                    <a:pt x="1447090" y="221066"/>
                    <a:pt x="1439636" y="224153"/>
                    <a:pt x="1431864" y="224153"/>
                  </a:cubicBezTo>
                  <a:lnTo>
                    <a:pt x="29305" y="224153"/>
                  </a:lnTo>
                  <a:cubicBezTo>
                    <a:pt x="21533" y="224153"/>
                    <a:pt x="14079" y="221066"/>
                    <a:pt x="8583" y="215570"/>
                  </a:cubicBezTo>
                  <a:cubicBezTo>
                    <a:pt x="3087" y="210074"/>
                    <a:pt x="0" y="202620"/>
                    <a:pt x="0" y="194848"/>
                  </a:cubicBezTo>
                  <a:lnTo>
                    <a:pt x="0" y="29305"/>
                  </a:lnTo>
                  <a:cubicBezTo>
                    <a:pt x="0" y="21533"/>
                    <a:pt x="3087" y="14079"/>
                    <a:pt x="8583" y="8583"/>
                  </a:cubicBezTo>
                  <a:cubicBezTo>
                    <a:pt x="14079" y="3087"/>
                    <a:pt x="21533" y="0"/>
                    <a:pt x="2930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gradFill>
                <a:gsLst>
                  <a:gs pos="0">
                    <a:srgbClr val="0054C5">
                      <a:alpha val="100000"/>
                    </a:srgbClr>
                  </a:gs>
                  <a:gs pos="100000">
                    <a:srgbClr val="90E1E6">
                      <a:alpha val="100000"/>
                    </a:srgbClr>
                  </a:gs>
                </a:gsLst>
                <a:path path="circle">
                  <a:fillToRect l="0" r="100000" t="0" b="100000"/>
                </a:path>
                <a:tileRect r="0" l="-100000" b="0" t="-100000"/>
              </a:gradFill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461169" cy="2622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80"/>
                </a:lnSpc>
              </a:pPr>
              <a:r>
                <a:rPr lang="en-US" b="true" sz="2200">
                  <a:solidFill>
                    <a:srgbClr val="39352C"/>
                  </a:solidFill>
                  <a:latin typeface="Cerebri Bold"/>
                  <a:ea typeface="Cerebri Bold"/>
                  <a:cs typeface="Cerebri Bold"/>
                  <a:sym typeface="Cerebri Bold"/>
                </a:rPr>
                <a:t>z-statistic = -20.7</a:t>
              </a: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4563495" y="451448"/>
            <a:ext cx="2695805" cy="313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660"/>
              </a:lnSpc>
              <a:spcBef>
                <a:spcPct val="0"/>
              </a:spcBef>
            </a:pPr>
            <a:r>
              <a:rPr lang="en-US" sz="1900" spc="57">
                <a:solidFill>
                  <a:srgbClr val="39352C"/>
                </a:solidFill>
                <a:latin typeface="Cerebri"/>
                <a:ea typeface="Cerebri"/>
                <a:cs typeface="Cerebri"/>
                <a:sym typeface="Cerebri"/>
              </a:rPr>
              <a:t>DECEMBER 2025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451448"/>
            <a:ext cx="3098353" cy="313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60"/>
              </a:lnSpc>
              <a:spcBef>
                <a:spcPct val="0"/>
              </a:spcBef>
            </a:pPr>
            <a:r>
              <a:rPr lang="en-US" sz="1900" spc="57">
                <a:solidFill>
                  <a:srgbClr val="39352C"/>
                </a:solidFill>
                <a:latin typeface="Cerebri"/>
                <a:ea typeface="Cerebri"/>
                <a:cs typeface="Cerebri"/>
                <a:sym typeface="Cerebri"/>
              </a:rPr>
              <a:t>SDT 100 01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06742" y="1876956"/>
            <a:ext cx="7605932" cy="953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840"/>
              </a:lnSpc>
              <a:spcBef>
                <a:spcPct val="0"/>
              </a:spcBef>
            </a:pPr>
            <a:r>
              <a:rPr lang="en-US" b="true" sz="5600">
                <a:solidFill>
                  <a:srgbClr val="0054C5"/>
                </a:solidFill>
                <a:latin typeface="Cerebri Bold"/>
                <a:ea typeface="Cerebri Bold"/>
                <a:cs typeface="Cerebri Bold"/>
                <a:sym typeface="Cerebri Bold"/>
              </a:rPr>
              <a:t>Statistical Results:</a:t>
            </a:r>
          </a:p>
        </p:txBody>
      </p:sp>
      <p:sp>
        <p:nvSpPr>
          <p:cNvPr name="AutoShape 14" id="14"/>
          <p:cNvSpPr/>
          <p:nvPr/>
        </p:nvSpPr>
        <p:spPr>
          <a:xfrm flipH="true">
            <a:off x="9778115" y="2405911"/>
            <a:ext cx="0" cy="8180768"/>
          </a:xfrm>
          <a:prstGeom prst="line">
            <a:avLst/>
          </a:prstGeom>
          <a:ln cap="flat" w="95250">
            <a:gradFill>
              <a:gsLst>
                <a:gs pos="0">
                  <a:srgbClr val="0054C5">
                    <a:alpha val="100000"/>
                  </a:srgbClr>
                </a:gs>
                <a:gs pos="100000">
                  <a:srgbClr val="90E1E6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prstDash val="solid"/>
            <a:headEnd type="none" len="sm" w="sm"/>
            <a:tailEnd type="none" len="sm" w="sm"/>
          </a:ln>
        </p:spPr>
      </p:sp>
      <p:grpSp>
        <p:nvGrpSpPr>
          <p:cNvPr name="Group 15" id="15"/>
          <p:cNvGrpSpPr/>
          <p:nvPr/>
        </p:nvGrpSpPr>
        <p:grpSpPr>
          <a:xfrm rot="0">
            <a:off x="10598569" y="5397172"/>
            <a:ext cx="5547877" cy="851082"/>
            <a:chOff x="0" y="0"/>
            <a:chExt cx="1461169" cy="224153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461169" cy="224153"/>
            </a:xfrm>
            <a:custGeom>
              <a:avLst/>
              <a:gdLst/>
              <a:ahLst/>
              <a:cxnLst/>
              <a:rect r="r" b="b" t="t" l="l"/>
              <a:pathLst>
                <a:path h="224153" w="1461169">
                  <a:moveTo>
                    <a:pt x="29305" y="0"/>
                  </a:moveTo>
                  <a:lnTo>
                    <a:pt x="1431864" y="0"/>
                  </a:lnTo>
                  <a:cubicBezTo>
                    <a:pt x="1439636" y="0"/>
                    <a:pt x="1447090" y="3087"/>
                    <a:pt x="1452586" y="8583"/>
                  </a:cubicBezTo>
                  <a:cubicBezTo>
                    <a:pt x="1458082" y="14079"/>
                    <a:pt x="1461169" y="21533"/>
                    <a:pt x="1461169" y="29305"/>
                  </a:cubicBezTo>
                  <a:lnTo>
                    <a:pt x="1461169" y="194848"/>
                  </a:lnTo>
                  <a:cubicBezTo>
                    <a:pt x="1461169" y="202620"/>
                    <a:pt x="1458082" y="210074"/>
                    <a:pt x="1452586" y="215570"/>
                  </a:cubicBezTo>
                  <a:cubicBezTo>
                    <a:pt x="1447090" y="221066"/>
                    <a:pt x="1439636" y="224153"/>
                    <a:pt x="1431864" y="224153"/>
                  </a:cubicBezTo>
                  <a:lnTo>
                    <a:pt x="29305" y="224153"/>
                  </a:lnTo>
                  <a:cubicBezTo>
                    <a:pt x="21533" y="224153"/>
                    <a:pt x="14079" y="221066"/>
                    <a:pt x="8583" y="215570"/>
                  </a:cubicBezTo>
                  <a:cubicBezTo>
                    <a:pt x="3087" y="210074"/>
                    <a:pt x="0" y="202620"/>
                    <a:pt x="0" y="194848"/>
                  </a:cubicBezTo>
                  <a:lnTo>
                    <a:pt x="0" y="29305"/>
                  </a:lnTo>
                  <a:cubicBezTo>
                    <a:pt x="0" y="21533"/>
                    <a:pt x="3087" y="14079"/>
                    <a:pt x="8583" y="8583"/>
                  </a:cubicBezTo>
                  <a:cubicBezTo>
                    <a:pt x="14079" y="3087"/>
                    <a:pt x="21533" y="0"/>
                    <a:pt x="2930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gradFill>
                <a:gsLst>
                  <a:gs pos="0">
                    <a:srgbClr val="0054C5">
                      <a:alpha val="100000"/>
                    </a:srgbClr>
                  </a:gs>
                  <a:gs pos="100000">
                    <a:srgbClr val="90E1E6">
                      <a:alpha val="100000"/>
                    </a:srgbClr>
                  </a:gs>
                </a:gsLst>
                <a:path path="circle">
                  <a:fillToRect l="0" r="100000" t="0" b="100000"/>
                </a:path>
                <a:tileRect r="0" l="-100000" b="0" t="-100000"/>
              </a:gradFill>
              <a:prstDash val="solid"/>
              <a:round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1461169" cy="2622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80"/>
                </a:lnSpc>
              </a:pPr>
              <a:r>
                <a:rPr lang="en-US" b="true" sz="2200">
                  <a:solidFill>
                    <a:srgbClr val="39352C"/>
                  </a:solidFill>
                  <a:latin typeface="Cerebri Bold"/>
                  <a:ea typeface="Cerebri Bold"/>
                  <a:cs typeface="Cerebri Bold"/>
                  <a:sym typeface="Cerebri Bold"/>
                </a:rPr>
                <a:t>p-value = 0.0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0598569" y="6966506"/>
            <a:ext cx="5547877" cy="851082"/>
            <a:chOff x="0" y="0"/>
            <a:chExt cx="1461169" cy="224153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461169" cy="224153"/>
            </a:xfrm>
            <a:custGeom>
              <a:avLst/>
              <a:gdLst/>
              <a:ahLst/>
              <a:cxnLst/>
              <a:rect r="r" b="b" t="t" l="l"/>
              <a:pathLst>
                <a:path h="224153" w="1461169">
                  <a:moveTo>
                    <a:pt x="29305" y="0"/>
                  </a:moveTo>
                  <a:lnTo>
                    <a:pt x="1431864" y="0"/>
                  </a:lnTo>
                  <a:cubicBezTo>
                    <a:pt x="1439636" y="0"/>
                    <a:pt x="1447090" y="3087"/>
                    <a:pt x="1452586" y="8583"/>
                  </a:cubicBezTo>
                  <a:cubicBezTo>
                    <a:pt x="1458082" y="14079"/>
                    <a:pt x="1461169" y="21533"/>
                    <a:pt x="1461169" y="29305"/>
                  </a:cubicBezTo>
                  <a:lnTo>
                    <a:pt x="1461169" y="194848"/>
                  </a:lnTo>
                  <a:cubicBezTo>
                    <a:pt x="1461169" y="202620"/>
                    <a:pt x="1458082" y="210074"/>
                    <a:pt x="1452586" y="215570"/>
                  </a:cubicBezTo>
                  <a:cubicBezTo>
                    <a:pt x="1447090" y="221066"/>
                    <a:pt x="1439636" y="224153"/>
                    <a:pt x="1431864" y="224153"/>
                  </a:cubicBezTo>
                  <a:lnTo>
                    <a:pt x="29305" y="224153"/>
                  </a:lnTo>
                  <a:cubicBezTo>
                    <a:pt x="21533" y="224153"/>
                    <a:pt x="14079" y="221066"/>
                    <a:pt x="8583" y="215570"/>
                  </a:cubicBezTo>
                  <a:cubicBezTo>
                    <a:pt x="3087" y="210074"/>
                    <a:pt x="0" y="202620"/>
                    <a:pt x="0" y="194848"/>
                  </a:cubicBezTo>
                  <a:lnTo>
                    <a:pt x="0" y="29305"/>
                  </a:lnTo>
                  <a:cubicBezTo>
                    <a:pt x="0" y="21533"/>
                    <a:pt x="3087" y="14079"/>
                    <a:pt x="8583" y="8583"/>
                  </a:cubicBezTo>
                  <a:cubicBezTo>
                    <a:pt x="14079" y="3087"/>
                    <a:pt x="21533" y="0"/>
                    <a:pt x="2930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gradFill>
                <a:gsLst>
                  <a:gs pos="0">
                    <a:srgbClr val="0054C5">
                      <a:alpha val="100000"/>
                    </a:srgbClr>
                  </a:gs>
                  <a:gs pos="100000">
                    <a:srgbClr val="90E1E6">
                      <a:alpha val="100000"/>
                    </a:srgbClr>
                  </a:gs>
                </a:gsLst>
                <a:path path="circle">
                  <a:fillToRect l="0" r="100000" t="0" b="100000"/>
                </a:path>
                <a:tileRect r="0" l="-100000" b="0" t="-100000"/>
              </a:gradFill>
              <a:prstDash val="solid"/>
              <a:round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0" y="-38100"/>
              <a:ext cx="1461169" cy="2622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80"/>
                </a:lnSpc>
              </a:pPr>
              <a:r>
                <a:rPr lang="en-US" b="true" sz="2200">
                  <a:solidFill>
                    <a:srgbClr val="39352C"/>
                  </a:solidFill>
                  <a:latin typeface="Cerebri Bold"/>
                  <a:ea typeface="Cerebri Bold"/>
                  <a:cs typeface="Cerebri Bold"/>
                  <a:sym typeface="Cerebri Bold"/>
                </a:rPr>
                <a:t>0.0 &lt; 0.05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9407849" y="2258502"/>
            <a:ext cx="740531" cy="851082"/>
            <a:chOff x="0" y="0"/>
            <a:chExt cx="195037" cy="224153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95037" cy="224153"/>
            </a:xfrm>
            <a:custGeom>
              <a:avLst/>
              <a:gdLst/>
              <a:ahLst/>
              <a:cxnLst/>
              <a:rect r="r" b="b" t="t" l="l"/>
              <a:pathLst>
                <a:path h="224153" w="195037">
                  <a:moveTo>
                    <a:pt x="97518" y="0"/>
                  </a:moveTo>
                  <a:lnTo>
                    <a:pt x="97518" y="0"/>
                  </a:lnTo>
                  <a:cubicBezTo>
                    <a:pt x="123382" y="0"/>
                    <a:pt x="148186" y="10274"/>
                    <a:pt x="166474" y="28562"/>
                  </a:cubicBezTo>
                  <a:cubicBezTo>
                    <a:pt x="184763" y="46851"/>
                    <a:pt x="195037" y="71655"/>
                    <a:pt x="195037" y="97518"/>
                  </a:cubicBezTo>
                  <a:lnTo>
                    <a:pt x="195037" y="126635"/>
                  </a:lnTo>
                  <a:cubicBezTo>
                    <a:pt x="195037" y="152498"/>
                    <a:pt x="184763" y="177303"/>
                    <a:pt x="166474" y="195591"/>
                  </a:cubicBezTo>
                  <a:cubicBezTo>
                    <a:pt x="148186" y="213879"/>
                    <a:pt x="123382" y="224153"/>
                    <a:pt x="97518" y="224153"/>
                  </a:cubicBezTo>
                  <a:lnTo>
                    <a:pt x="97518" y="224153"/>
                  </a:lnTo>
                  <a:cubicBezTo>
                    <a:pt x="71655" y="224153"/>
                    <a:pt x="46851" y="213879"/>
                    <a:pt x="28562" y="195591"/>
                  </a:cubicBezTo>
                  <a:cubicBezTo>
                    <a:pt x="10274" y="177303"/>
                    <a:pt x="0" y="152498"/>
                    <a:pt x="0" y="126635"/>
                  </a:cubicBezTo>
                  <a:lnTo>
                    <a:pt x="0" y="97518"/>
                  </a:lnTo>
                  <a:cubicBezTo>
                    <a:pt x="0" y="71655"/>
                    <a:pt x="10274" y="46851"/>
                    <a:pt x="28562" y="28562"/>
                  </a:cubicBezTo>
                  <a:cubicBezTo>
                    <a:pt x="46851" y="10274"/>
                    <a:pt x="71655" y="0"/>
                    <a:pt x="97518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54C5">
                    <a:alpha val="100000"/>
                  </a:srgbClr>
                </a:gs>
                <a:gs pos="100000">
                  <a:srgbClr val="90E1E6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cap="rnd">
              <a:noFill/>
              <a:prstDash val="solid"/>
              <a:round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0" y="-66675"/>
              <a:ext cx="195037" cy="2908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759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9407849" y="3827837"/>
            <a:ext cx="740531" cy="851082"/>
            <a:chOff x="0" y="0"/>
            <a:chExt cx="195037" cy="224153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95037" cy="224153"/>
            </a:xfrm>
            <a:custGeom>
              <a:avLst/>
              <a:gdLst/>
              <a:ahLst/>
              <a:cxnLst/>
              <a:rect r="r" b="b" t="t" l="l"/>
              <a:pathLst>
                <a:path h="224153" w="195037">
                  <a:moveTo>
                    <a:pt x="97518" y="0"/>
                  </a:moveTo>
                  <a:lnTo>
                    <a:pt x="97518" y="0"/>
                  </a:lnTo>
                  <a:cubicBezTo>
                    <a:pt x="123382" y="0"/>
                    <a:pt x="148186" y="10274"/>
                    <a:pt x="166474" y="28562"/>
                  </a:cubicBezTo>
                  <a:cubicBezTo>
                    <a:pt x="184763" y="46851"/>
                    <a:pt x="195037" y="71655"/>
                    <a:pt x="195037" y="97518"/>
                  </a:cubicBezTo>
                  <a:lnTo>
                    <a:pt x="195037" y="126635"/>
                  </a:lnTo>
                  <a:cubicBezTo>
                    <a:pt x="195037" y="152498"/>
                    <a:pt x="184763" y="177303"/>
                    <a:pt x="166474" y="195591"/>
                  </a:cubicBezTo>
                  <a:cubicBezTo>
                    <a:pt x="148186" y="213879"/>
                    <a:pt x="123382" y="224153"/>
                    <a:pt x="97518" y="224153"/>
                  </a:cubicBezTo>
                  <a:lnTo>
                    <a:pt x="97518" y="224153"/>
                  </a:lnTo>
                  <a:cubicBezTo>
                    <a:pt x="71655" y="224153"/>
                    <a:pt x="46851" y="213879"/>
                    <a:pt x="28562" y="195591"/>
                  </a:cubicBezTo>
                  <a:cubicBezTo>
                    <a:pt x="10274" y="177303"/>
                    <a:pt x="0" y="152498"/>
                    <a:pt x="0" y="126635"/>
                  </a:cubicBezTo>
                  <a:lnTo>
                    <a:pt x="0" y="97518"/>
                  </a:lnTo>
                  <a:cubicBezTo>
                    <a:pt x="0" y="71655"/>
                    <a:pt x="10274" y="46851"/>
                    <a:pt x="28562" y="28562"/>
                  </a:cubicBezTo>
                  <a:cubicBezTo>
                    <a:pt x="46851" y="10274"/>
                    <a:pt x="71655" y="0"/>
                    <a:pt x="97518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54C5">
                    <a:alpha val="100000"/>
                  </a:srgbClr>
                </a:gs>
                <a:gs pos="100000">
                  <a:srgbClr val="90E1E6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cap="rnd">
              <a:noFill/>
              <a:prstDash val="solid"/>
              <a:round/>
            </a:ln>
          </p:spPr>
        </p:sp>
        <p:sp>
          <p:nvSpPr>
            <p:cNvPr name="TextBox 26" id="26"/>
            <p:cNvSpPr txBox="true"/>
            <p:nvPr/>
          </p:nvSpPr>
          <p:spPr>
            <a:xfrm>
              <a:off x="0" y="-66675"/>
              <a:ext cx="195037" cy="2908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7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9407849" y="5397172"/>
            <a:ext cx="740531" cy="851082"/>
            <a:chOff x="0" y="0"/>
            <a:chExt cx="195037" cy="224153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195037" cy="224153"/>
            </a:xfrm>
            <a:custGeom>
              <a:avLst/>
              <a:gdLst/>
              <a:ahLst/>
              <a:cxnLst/>
              <a:rect r="r" b="b" t="t" l="l"/>
              <a:pathLst>
                <a:path h="224153" w="195037">
                  <a:moveTo>
                    <a:pt x="97518" y="0"/>
                  </a:moveTo>
                  <a:lnTo>
                    <a:pt x="97518" y="0"/>
                  </a:lnTo>
                  <a:cubicBezTo>
                    <a:pt x="123382" y="0"/>
                    <a:pt x="148186" y="10274"/>
                    <a:pt x="166474" y="28562"/>
                  </a:cubicBezTo>
                  <a:cubicBezTo>
                    <a:pt x="184763" y="46851"/>
                    <a:pt x="195037" y="71655"/>
                    <a:pt x="195037" y="97518"/>
                  </a:cubicBezTo>
                  <a:lnTo>
                    <a:pt x="195037" y="126635"/>
                  </a:lnTo>
                  <a:cubicBezTo>
                    <a:pt x="195037" y="152498"/>
                    <a:pt x="184763" y="177303"/>
                    <a:pt x="166474" y="195591"/>
                  </a:cubicBezTo>
                  <a:cubicBezTo>
                    <a:pt x="148186" y="213879"/>
                    <a:pt x="123382" y="224153"/>
                    <a:pt x="97518" y="224153"/>
                  </a:cubicBezTo>
                  <a:lnTo>
                    <a:pt x="97518" y="224153"/>
                  </a:lnTo>
                  <a:cubicBezTo>
                    <a:pt x="71655" y="224153"/>
                    <a:pt x="46851" y="213879"/>
                    <a:pt x="28562" y="195591"/>
                  </a:cubicBezTo>
                  <a:cubicBezTo>
                    <a:pt x="10274" y="177303"/>
                    <a:pt x="0" y="152498"/>
                    <a:pt x="0" y="126635"/>
                  </a:cubicBezTo>
                  <a:lnTo>
                    <a:pt x="0" y="97518"/>
                  </a:lnTo>
                  <a:cubicBezTo>
                    <a:pt x="0" y="71655"/>
                    <a:pt x="10274" y="46851"/>
                    <a:pt x="28562" y="28562"/>
                  </a:cubicBezTo>
                  <a:cubicBezTo>
                    <a:pt x="46851" y="10274"/>
                    <a:pt x="71655" y="0"/>
                    <a:pt x="97518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54C5">
                    <a:alpha val="100000"/>
                  </a:srgbClr>
                </a:gs>
                <a:gs pos="100000">
                  <a:srgbClr val="90E1E6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cap="rnd">
              <a:noFill/>
              <a:prstDash val="solid"/>
              <a:round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0" y="-66675"/>
              <a:ext cx="195037" cy="2908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7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9407849" y="6966506"/>
            <a:ext cx="740531" cy="851082"/>
            <a:chOff x="0" y="0"/>
            <a:chExt cx="195037" cy="224153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195037" cy="224153"/>
            </a:xfrm>
            <a:custGeom>
              <a:avLst/>
              <a:gdLst/>
              <a:ahLst/>
              <a:cxnLst/>
              <a:rect r="r" b="b" t="t" l="l"/>
              <a:pathLst>
                <a:path h="224153" w="195037">
                  <a:moveTo>
                    <a:pt x="97518" y="0"/>
                  </a:moveTo>
                  <a:lnTo>
                    <a:pt x="97518" y="0"/>
                  </a:lnTo>
                  <a:cubicBezTo>
                    <a:pt x="123382" y="0"/>
                    <a:pt x="148186" y="10274"/>
                    <a:pt x="166474" y="28562"/>
                  </a:cubicBezTo>
                  <a:cubicBezTo>
                    <a:pt x="184763" y="46851"/>
                    <a:pt x="195037" y="71655"/>
                    <a:pt x="195037" y="97518"/>
                  </a:cubicBezTo>
                  <a:lnTo>
                    <a:pt x="195037" y="126635"/>
                  </a:lnTo>
                  <a:cubicBezTo>
                    <a:pt x="195037" y="152498"/>
                    <a:pt x="184763" y="177303"/>
                    <a:pt x="166474" y="195591"/>
                  </a:cubicBezTo>
                  <a:cubicBezTo>
                    <a:pt x="148186" y="213879"/>
                    <a:pt x="123382" y="224153"/>
                    <a:pt x="97518" y="224153"/>
                  </a:cubicBezTo>
                  <a:lnTo>
                    <a:pt x="97518" y="224153"/>
                  </a:lnTo>
                  <a:cubicBezTo>
                    <a:pt x="71655" y="224153"/>
                    <a:pt x="46851" y="213879"/>
                    <a:pt x="28562" y="195591"/>
                  </a:cubicBezTo>
                  <a:cubicBezTo>
                    <a:pt x="10274" y="177303"/>
                    <a:pt x="0" y="152498"/>
                    <a:pt x="0" y="126635"/>
                  </a:cubicBezTo>
                  <a:lnTo>
                    <a:pt x="0" y="97518"/>
                  </a:lnTo>
                  <a:cubicBezTo>
                    <a:pt x="0" y="71655"/>
                    <a:pt x="10274" y="46851"/>
                    <a:pt x="28562" y="28562"/>
                  </a:cubicBezTo>
                  <a:cubicBezTo>
                    <a:pt x="46851" y="10274"/>
                    <a:pt x="71655" y="0"/>
                    <a:pt x="97518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54C5">
                    <a:alpha val="100000"/>
                  </a:srgbClr>
                </a:gs>
                <a:gs pos="100000">
                  <a:srgbClr val="90E1E6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cap="rnd">
              <a:noFill/>
              <a:prstDash val="solid"/>
              <a:round/>
            </a:ln>
          </p:spPr>
        </p:sp>
        <p:sp>
          <p:nvSpPr>
            <p:cNvPr name="TextBox 32" id="32"/>
            <p:cNvSpPr txBox="true"/>
            <p:nvPr/>
          </p:nvSpPr>
          <p:spPr>
            <a:xfrm>
              <a:off x="0" y="-66675"/>
              <a:ext cx="195037" cy="2908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7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33" id="33"/>
          <p:cNvSpPr/>
          <p:nvPr/>
        </p:nvSpPr>
        <p:spPr>
          <a:xfrm>
            <a:off x="10148380" y="2684043"/>
            <a:ext cx="450190" cy="0"/>
          </a:xfrm>
          <a:prstGeom prst="line">
            <a:avLst/>
          </a:prstGeom>
          <a:ln cap="flat" w="28575">
            <a:gradFill>
              <a:gsLst>
                <a:gs pos="0">
                  <a:srgbClr val="0054C5">
                    <a:alpha val="100000"/>
                  </a:srgbClr>
                </a:gs>
                <a:gs pos="100000">
                  <a:srgbClr val="90E1E6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prstDash val="solid"/>
            <a:headEnd type="none" len="sm" w="sm"/>
            <a:tailEnd type="none" len="sm" w="sm"/>
          </a:ln>
        </p:spPr>
      </p:sp>
      <p:sp>
        <p:nvSpPr>
          <p:cNvPr name="AutoShape 34" id="34"/>
          <p:cNvSpPr/>
          <p:nvPr/>
        </p:nvSpPr>
        <p:spPr>
          <a:xfrm>
            <a:off x="10148380" y="4253378"/>
            <a:ext cx="450190" cy="0"/>
          </a:xfrm>
          <a:prstGeom prst="line">
            <a:avLst/>
          </a:prstGeom>
          <a:ln cap="flat" w="28575">
            <a:gradFill>
              <a:gsLst>
                <a:gs pos="0">
                  <a:srgbClr val="0054C5">
                    <a:alpha val="100000"/>
                  </a:srgbClr>
                </a:gs>
                <a:gs pos="100000">
                  <a:srgbClr val="90E1E6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prstDash val="solid"/>
            <a:headEnd type="none" len="sm" w="sm"/>
            <a:tailEnd type="none" len="sm" w="sm"/>
          </a:ln>
        </p:spPr>
      </p:sp>
      <p:sp>
        <p:nvSpPr>
          <p:cNvPr name="AutoShape 35" id="35"/>
          <p:cNvSpPr/>
          <p:nvPr/>
        </p:nvSpPr>
        <p:spPr>
          <a:xfrm>
            <a:off x="10148380" y="5822713"/>
            <a:ext cx="450190" cy="0"/>
          </a:xfrm>
          <a:prstGeom prst="line">
            <a:avLst/>
          </a:prstGeom>
          <a:ln cap="flat" w="28575">
            <a:gradFill>
              <a:gsLst>
                <a:gs pos="0">
                  <a:srgbClr val="0054C5">
                    <a:alpha val="100000"/>
                  </a:srgbClr>
                </a:gs>
                <a:gs pos="100000">
                  <a:srgbClr val="90E1E6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prstDash val="solid"/>
            <a:headEnd type="none" len="sm" w="sm"/>
            <a:tailEnd type="none" len="sm" w="sm"/>
          </a:ln>
        </p:spPr>
      </p:sp>
      <p:sp>
        <p:nvSpPr>
          <p:cNvPr name="AutoShape 36" id="36"/>
          <p:cNvSpPr/>
          <p:nvPr/>
        </p:nvSpPr>
        <p:spPr>
          <a:xfrm>
            <a:off x="10148380" y="7392047"/>
            <a:ext cx="450190" cy="0"/>
          </a:xfrm>
          <a:prstGeom prst="line">
            <a:avLst/>
          </a:prstGeom>
          <a:ln cap="flat" w="28575">
            <a:gradFill>
              <a:gsLst>
                <a:gs pos="0">
                  <a:srgbClr val="0054C5">
                    <a:alpha val="100000"/>
                  </a:srgbClr>
                </a:gs>
                <a:gs pos="100000">
                  <a:srgbClr val="90E1E6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prstDash val="solid"/>
            <a:headEnd type="none" len="sm" w="sm"/>
            <a:tailEnd type="none" len="sm" w="sm"/>
          </a:ln>
        </p:spPr>
      </p:sp>
      <p:sp>
        <p:nvSpPr>
          <p:cNvPr name="TextBox 37" id="37"/>
          <p:cNvSpPr txBox="true"/>
          <p:nvPr/>
        </p:nvSpPr>
        <p:spPr>
          <a:xfrm rot="0">
            <a:off x="10598569" y="1773084"/>
            <a:ext cx="5547877" cy="313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60"/>
              </a:lnSpc>
              <a:spcBef>
                <a:spcPct val="0"/>
              </a:spcBef>
            </a:pPr>
            <a:r>
              <a:rPr lang="en-US" b="true" sz="1900" spc="57">
                <a:solidFill>
                  <a:srgbClr val="0054C5"/>
                </a:solidFill>
                <a:latin typeface="Cerebri Bold"/>
                <a:ea typeface="Cerebri Bold"/>
                <a:cs typeface="Cerebri Bold"/>
                <a:sym typeface="Cerebri Bold"/>
              </a:rPr>
              <a:t>2 SAMPLE PROPORTION TEST OF GENDERS: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686391" y="6086328"/>
            <a:ext cx="8082165" cy="1956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47"/>
              </a:lnSpc>
            </a:pPr>
            <a:r>
              <a:rPr lang="en-US" sz="1900" spc="57">
                <a:solidFill>
                  <a:srgbClr val="000000"/>
                </a:solidFill>
                <a:latin typeface="Cerebri"/>
                <a:ea typeface="Cerebri"/>
                <a:cs typeface="Cerebri"/>
                <a:sym typeface="Cerebri"/>
              </a:rPr>
              <a:t>AT A 95% CONFIDENCE LEVEL, WE REJECT THE NULL HYPOTHESIS, THEREFORE THERE ARE SIGNIFICANTLY LESS WOMEN IN THE SAMPLE (7.35%) COMPARED TO THE POPULATION PROPORTION OF 18.4%. 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706742" y="3551937"/>
            <a:ext cx="8701107" cy="16769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01"/>
              </a:lnSpc>
            </a:pPr>
            <a:r>
              <a:rPr lang="en-US" sz="1900" spc="57" u="sng">
                <a:solidFill>
                  <a:srgbClr val="000000"/>
                </a:solidFill>
                <a:latin typeface="Cerebri"/>
                <a:ea typeface="Cerebri"/>
                <a:cs typeface="Cerebri"/>
                <a:sym typeface="Cerebri"/>
              </a:rPr>
              <a:t>NULL HYPOTHESIS</a:t>
            </a:r>
            <a:r>
              <a:rPr lang="en-US" sz="1900" spc="57">
                <a:solidFill>
                  <a:srgbClr val="000000"/>
                </a:solidFill>
                <a:latin typeface="Cerebri"/>
                <a:ea typeface="Cerebri"/>
                <a:cs typeface="Cerebri"/>
                <a:sym typeface="Cerebri"/>
              </a:rPr>
              <a:t>: THE PROPORTION OF WOMEN IN OUR SAMPLE IS EQUAL TO THE HYPOTHESIZED POPULATION PROPORTION OF 18.4%</a:t>
            </a:r>
          </a:p>
          <a:p>
            <a:pPr algn="l">
              <a:lnSpc>
                <a:spcPts val="3401"/>
              </a:lnSpc>
            </a:pPr>
            <a:r>
              <a:rPr lang="en-US" sz="1900" spc="57" u="sng">
                <a:solidFill>
                  <a:srgbClr val="000000"/>
                </a:solidFill>
                <a:latin typeface="Cerebri"/>
                <a:ea typeface="Cerebri"/>
                <a:cs typeface="Cerebri"/>
                <a:sym typeface="Cerebri"/>
              </a:rPr>
              <a:t>ALTERNATIVE HYPOTHESIS</a:t>
            </a:r>
            <a:r>
              <a:rPr lang="en-US" sz="1900" spc="57">
                <a:solidFill>
                  <a:srgbClr val="000000"/>
                </a:solidFill>
                <a:latin typeface="Cerebri"/>
                <a:ea typeface="Cerebri"/>
                <a:cs typeface="Cerebri"/>
                <a:sym typeface="Cerebri"/>
              </a:rPr>
              <a:t>: THE PROPORTION OF WOMEN IN OUR SAMPLE IS NOT THE SAME AS HYPOTHESIZED PROPORTION OF 18.4% 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874946" y="8738468"/>
            <a:ext cx="7705055" cy="313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60"/>
              </a:lnSpc>
              <a:spcBef>
                <a:spcPct val="0"/>
              </a:spcBef>
            </a:pPr>
            <a:r>
              <a:rPr lang="en-US" sz="1900" spc="57">
                <a:solidFill>
                  <a:srgbClr val="000000"/>
                </a:solidFill>
                <a:latin typeface="Cerebri"/>
                <a:ea typeface="Cerebri"/>
                <a:cs typeface="Cerebri"/>
                <a:sym typeface="Cerebri"/>
              </a:rPr>
              <a:t>THIS POPULATION PROPORTION WAS FOUND FROM DATA USA   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EF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503811" y="-4996751"/>
            <a:ext cx="9648774" cy="8229600"/>
          </a:xfrm>
          <a:custGeom>
            <a:avLst/>
            <a:gdLst/>
            <a:ahLst/>
            <a:cxnLst/>
            <a:rect r="r" b="b" t="t" l="l"/>
            <a:pathLst>
              <a:path h="8229600" w="9648774">
                <a:moveTo>
                  <a:pt x="0" y="0"/>
                </a:moveTo>
                <a:lnTo>
                  <a:pt x="9648774" y="0"/>
                </a:lnTo>
                <a:lnTo>
                  <a:pt x="964877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4127053" y="622580"/>
            <a:ext cx="10436442" cy="0"/>
          </a:xfrm>
          <a:prstGeom prst="line">
            <a:avLst/>
          </a:prstGeom>
          <a:ln cap="flat" w="19050">
            <a:solidFill>
              <a:srgbClr val="39352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-879207" y="8389868"/>
            <a:ext cx="13744635" cy="8229600"/>
          </a:xfrm>
          <a:custGeom>
            <a:avLst/>
            <a:gdLst/>
            <a:ahLst/>
            <a:cxnLst/>
            <a:rect r="r" b="b" t="t" l="l"/>
            <a:pathLst>
              <a:path h="8229600" w="13744635">
                <a:moveTo>
                  <a:pt x="0" y="0"/>
                </a:moveTo>
                <a:lnTo>
                  <a:pt x="13744634" y="0"/>
                </a:lnTo>
                <a:lnTo>
                  <a:pt x="1374463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7697146" y="-2766262"/>
            <a:ext cx="13744635" cy="8229600"/>
          </a:xfrm>
          <a:custGeom>
            <a:avLst/>
            <a:gdLst/>
            <a:ahLst/>
            <a:cxnLst/>
            <a:rect r="r" b="b" t="t" l="l"/>
            <a:pathLst>
              <a:path h="8229600" w="13744635">
                <a:moveTo>
                  <a:pt x="0" y="0"/>
                </a:moveTo>
                <a:lnTo>
                  <a:pt x="13744635" y="0"/>
                </a:lnTo>
                <a:lnTo>
                  <a:pt x="1374463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4563495" y="451448"/>
            <a:ext cx="2695805" cy="313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660"/>
              </a:lnSpc>
              <a:spcBef>
                <a:spcPct val="0"/>
              </a:spcBef>
            </a:pPr>
            <a:r>
              <a:rPr lang="en-US" sz="1900" spc="57">
                <a:solidFill>
                  <a:srgbClr val="39352C"/>
                </a:solidFill>
                <a:latin typeface="Cerebri"/>
                <a:ea typeface="Cerebri"/>
                <a:cs typeface="Cerebri"/>
                <a:sym typeface="Cerebri"/>
              </a:rPr>
              <a:t>DECEMBER 2025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451448"/>
            <a:ext cx="3098353" cy="313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60"/>
              </a:lnSpc>
              <a:spcBef>
                <a:spcPct val="0"/>
              </a:spcBef>
            </a:pPr>
            <a:r>
              <a:rPr lang="en-US" sz="1900" spc="57">
                <a:solidFill>
                  <a:srgbClr val="39352C"/>
                </a:solidFill>
                <a:latin typeface="Cerebri"/>
                <a:ea typeface="Cerebri"/>
                <a:cs typeface="Cerebri"/>
                <a:sym typeface="Cerebri"/>
              </a:rPr>
              <a:t>SDT 100 01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05303" y="2024071"/>
            <a:ext cx="10175613" cy="953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840"/>
              </a:lnSpc>
              <a:spcBef>
                <a:spcPct val="0"/>
              </a:spcBef>
            </a:pPr>
            <a:r>
              <a:rPr lang="en-US" b="true" sz="5600">
                <a:solidFill>
                  <a:srgbClr val="0054C5"/>
                </a:solidFill>
                <a:latin typeface="Cerebri Bold"/>
                <a:ea typeface="Cerebri Bold"/>
                <a:cs typeface="Cerebri Bold"/>
                <a:sym typeface="Cerebri Bold"/>
              </a:rPr>
              <a:t>Business Recommendations: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741121" y="3618252"/>
            <a:ext cx="12805759" cy="647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60"/>
              </a:lnSpc>
              <a:spcBef>
                <a:spcPct val="0"/>
              </a:spcBef>
            </a:pPr>
            <a:r>
              <a:rPr lang="en-US" sz="1900" spc="57">
                <a:solidFill>
                  <a:srgbClr val="000000"/>
                </a:solidFill>
                <a:latin typeface="Cerebri"/>
                <a:ea typeface="Cerebri"/>
                <a:cs typeface="Cerebri"/>
                <a:sym typeface="Cerebri"/>
              </a:rPr>
              <a:t>ATTEMPT TO INCORPORATE MORE DEVELOPERS WHO ARE WOMEN IN THE SURVEY TO PROPERLY REFLECT THE AMOUNT OF WOMEN IN THE DEVELOPER FIELD AS PER DATAUSA REPORTS (APPROXIMATELY 18%)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2366711" y="3683802"/>
            <a:ext cx="211165" cy="211165"/>
            <a:chOff x="0" y="0"/>
            <a:chExt cx="55616" cy="55616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5616" cy="55616"/>
            </a:xfrm>
            <a:custGeom>
              <a:avLst/>
              <a:gdLst/>
              <a:ahLst/>
              <a:cxnLst/>
              <a:rect r="r" b="b" t="t" l="l"/>
              <a:pathLst>
                <a:path h="55616" w="55616">
                  <a:moveTo>
                    <a:pt x="0" y="0"/>
                  </a:moveTo>
                  <a:lnTo>
                    <a:pt x="55616" y="0"/>
                  </a:lnTo>
                  <a:lnTo>
                    <a:pt x="55616" y="55616"/>
                  </a:lnTo>
                  <a:lnTo>
                    <a:pt x="0" y="55616"/>
                  </a:lnTo>
                  <a:close/>
                </a:path>
              </a:pathLst>
            </a:custGeom>
            <a:gradFill rotWithShape="true">
              <a:gsLst>
                <a:gs pos="0">
                  <a:srgbClr val="0054C5">
                    <a:alpha val="100000"/>
                  </a:srgbClr>
                </a:gs>
                <a:gs pos="100000">
                  <a:srgbClr val="90E1E6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55616" cy="937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2366711" y="5739428"/>
            <a:ext cx="211165" cy="211165"/>
            <a:chOff x="0" y="0"/>
            <a:chExt cx="55616" cy="55616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55616" cy="55616"/>
            </a:xfrm>
            <a:custGeom>
              <a:avLst/>
              <a:gdLst/>
              <a:ahLst/>
              <a:cxnLst/>
              <a:rect r="r" b="b" t="t" l="l"/>
              <a:pathLst>
                <a:path h="55616" w="55616">
                  <a:moveTo>
                    <a:pt x="0" y="0"/>
                  </a:moveTo>
                  <a:lnTo>
                    <a:pt x="55616" y="0"/>
                  </a:lnTo>
                  <a:lnTo>
                    <a:pt x="55616" y="55616"/>
                  </a:lnTo>
                  <a:lnTo>
                    <a:pt x="0" y="55616"/>
                  </a:lnTo>
                  <a:close/>
                </a:path>
              </a:pathLst>
            </a:custGeom>
            <a:gradFill rotWithShape="true">
              <a:gsLst>
                <a:gs pos="0">
                  <a:srgbClr val="0054C5">
                    <a:alpha val="100000"/>
                  </a:srgbClr>
                </a:gs>
                <a:gs pos="100000">
                  <a:srgbClr val="90E1E6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55616" cy="937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2741121" y="6796838"/>
            <a:ext cx="12805759" cy="980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60"/>
              </a:lnSpc>
              <a:spcBef>
                <a:spcPct val="0"/>
              </a:spcBef>
            </a:pPr>
            <a:r>
              <a:rPr lang="en-US" sz="1900" spc="57">
                <a:solidFill>
                  <a:srgbClr val="000000"/>
                </a:solidFill>
                <a:latin typeface="Cerebri"/>
                <a:ea typeface="Cerebri"/>
                <a:cs typeface="Cerebri"/>
                <a:sym typeface="Cerebri"/>
              </a:rPr>
              <a:t>IMPLEMENT FAIR JOB PRACTICES AND INCORPORATING DEI INITIATIVES TO RETAIN EMPLOYEES WHO ARE WOMEN AS THEY ARE LARGELY UNDERREPRESENTED IN THE FIELD AND TO PROMOTE EQUAL PAY ACROSS GENDERS 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2366711" y="4808683"/>
            <a:ext cx="211165" cy="211165"/>
            <a:chOff x="0" y="0"/>
            <a:chExt cx="55616" cy="55616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55616" cy="55616"/>
            </a:xfrm>
            <a:custGeom>
              <a:avLst/>
              <a:gdLst/>
              <a:ahLst/>
              <a:cxnLst/>
              <a:rect r="r" b="b" t="t" l="l"/>
              <a:pathLst>
                <a:path h="55616" w="55616">
                  <a:moveTo>
                    <a:pt x="0" y="0"/>
                  </a:moveTo>
                  <a:lnTo>
                    <a:pt x="55616" y="0"/>
                  </a:lnTo>
                  <a:lnTo>
                    <a:pt x="55616" y="55616"/>
                  </a:lnTo>
                  <a:lnTo>
                    <a:pt x="0" y="55616"/>
                  </a:lnTo>
                  <a:close/>
                </a:path>
              </a:pathLst>
            </a:custGeom>
            <a:gradFill rotWithShape="true">
              <a:gsLst>
                <a:gs pos="0">
                  <a:srgbClr val="0054C5">
                    <a:alpha val="100000"/>
                  </a:srgbClr>
                </a:gs>
                <a:gs pos="100000">
                  <a:srgbClr val="90E1E6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55616" cy="937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2741121" y="4720668"/>
            <a:ext cx="12805759" cy="647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60"/>
              </a:lnSpc>
              <a:spcBef>
                <a:spcPct val="0"/>
              </a:spcBef>
            </a:pPr>
            <a:r>
              <a:rPr lang="en-US" sz="1900" spc="57">
                <a:solidFill>
                  <a:srgbClr val="000000"/>
                </a:solidFill>
                <a:latin typeface="Cerebri"/>
                <a:ea typeface="Cerebri"/>
                <a:cs typeface="Cerebri"/>
                <a:sym typeface="Cerebri"/>
              </a:rPr>
              <a:t>CONTINUE REGULAR ANALYSIS TO ENSURE THERE IS NOT A STATISTICALLY SIGNIFICANT PAY GAP BETWEEN GENDERS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2366711" y="8247310"/>
            <a:ext cx="211165" cy="211165"/>
            <a:chOff x="0" y="0"/>
            <a:chExt cx="55616" cy="55616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55616" cy="55616"/>
            </a:xfrm>
            <a:custGeom>
              <a:avLst/>
              <a:gdLst/>
              <a:ahLst/>
              <a:cxnLst/>
              <a:rect r="r" b="b" t="t" l="l"/>
              <a:pathLst>
                <a:path h="55616" w="55616">
                  <a:moveTo>
                    <a:pt x="0" y="0"/>
                  </a:moveTo>
                  <a:lnTo>
                    <a:pt x="55616" y="0"/>
                  </a:lnTo>
                  <a:lnTo>
                    <a:pt x="55616" y="55616"/>
                  </a:lnTo>
                  <a:lnTo>
                    <a:pt x="0" y="55616"/>
                  </a:lnTo>
                  <a:close/>
                </a:path>
              </a:pathLst>
            </a:custGeom>
            <a:gradFill rotWithShape="true">
              <a:gsLst>
                <a:gs pos="0">
                  <a:srgbClr val="0054C5">
                    <a:alpha val="100000"/>
                  </a:srgbClr>
                </a:gs>
                <a:gs pos="100000">
                  <a:srgbClr val="90E1E6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38100"/>
              <a:ext cx="55616" cy="937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24" id="24"/>
          <p:cNvSpPr txBox="true"/>
          <p:nvPr/>
        </p:nvSpPr>
        <p:spPr>
          <a:xfrm rot="0">
            <a:off x="2741121" y="8218735"/>
            <a:ext cx="12805759" cy="313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60"/>
              </a:lnSpc>
              <a:spcBef>
                <a:spcPct val="0"/>
              </a:spcBef>
            </a:pPr>
            <a:r>
              <a:rPr lang="en-US" sz="1900" spc="57">
                <a:solidFill>
                  <a:srgbClr val="000000"/>
                </a:solidFill>
                <a:latin typeface="Cerebri"/>
                <a:ea typeface="Cerebri"/>
                <a:cs typeface="Cerebri"/>
                <a:sym typeface="Cerebri"/>
              </a:rPr>
              <a:t>FURTHER HYPOTHESES ON HOW YEARS OF EXPERIENCE AFFECTS PAY TO PROMOTE FAIR WAGES</a:t>
            </a:r>
          </a:p>
        </p:txBody>
      </p:sp>
      <p:grpSp>
        <p:nvGrpSpPr>
          <p:cNvPr name="Group 25" id="25"/>
          <p:cNvGrpSpPr/>
          <p:nvPr/>
        </p:nvGrpSpPr>
        <p:grpSpPr>
          <a:xfrm rot="0">
            <a:off x="2366711" y="6993369"/>
            <a:ext cx="211165" cy="211165"/>
            <a:chOff x="0" y="0"/>
            <a:chExt cx="55616" cy="55616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55616" cy="55616"/>
            </a:xfrm>
            <a:custGeom>
              <a:avLst/>
              <a:gdLst/>
              <a:ahLst/>
              <a:cxnLst/>
              <a:rect r="r" b="b" t="t" l="l"/>
              <a:pathLst>
                <a:path h="55616" w="55616">
                  <a:moveTo>
                    <a:pt x="0" y="0"/>
                  </a:moveTo>
                  <a:lnTo>
                    <a:pt x="55616" y="0"/>
                  </a:lnTo>
                  <a:lnTo>
                    <a:pt x="55616" y="55616"/>
                  </a:lnTo>
                  <a:lnTo>
                    <a:pt x="0" y="55616"/>
                  </a:lnTo>
                  <a:close/>
                </a:path>
              </a:pathLst>
            </a:custGeom>
            <a:gradFill rotWithShape="true">
              <a:gsLst>
                <a:gs pos="0">
                  <a:srgbClr val="0054C5">
                    <a:alpha val="100000"/>
                  </a:srgbClr>
                </a:gs>
                <a:gs pos="100000">
                  <a:srgbClr val="90E1E6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38100"/>
              <a:ext cx="55616" cy="937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28" id="28"/>
          <p:cNvSpPr txBox="true"/>
          <p:nvPr/>
        </p:nvSpPr>
        <p:spPr>
          <a:xfrm rot="0">
            <a:off x="2741121" y="5639868"/>
            <a:ext cx="13587077" cy="980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60"/>
              </a:lnSpc>
              <a:spcBef>
                <a:spcPct val="0"/>
              </a:spcBef>
            </a:pPr>
            <a:r>
              <a:rPr lang="en-US" sz="1900" spc="57">
                <a:solidFill>
                  <a:srgbClr val="000000"/>
                </a:solidFill>
                <a:latin typeface="Cerebri"/>
                <a:ea typeface="Cerebri"/>
                <a:cs typeface="Cerebri"/>
                <a:sym typeface="Cerebri"/>
              </a:rPr>
              <a:t>ENSURING VETTING PROCESSES ARE EQUITABLE AND ALLOW FOR FAIR OPPORTUNITIES TO MALE AND FEMALE DEVELOPERS ALIKE, PUTTING FAIR JOB PRACTICES INTO  ACTION BY ENSURING TRANSPARENCY AND ETHICAL PRACTICES 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EF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274147" y="-4132490"/>
            <a:ext cx="9648774" cy="8229600"/>
          </a:xfrm>
          <a:custGeom>
            <a:avLst/>
            <a:gdLst/>
            <a:ahLst/>
            <a:cxnLst/>
            <a:rect r="r" b="b" t="t" l="l"/>
            <a:pathLst>
              <a:path h="8229600" w="9648774">
                <a:moveTo>
                  <a:pt x="0" y="0"/>
                </a:moveTo>
                <a:lnTo>
                  <a:pt x="9648774" y="0"/>
                </a:lnTo>
                <a:lnTo>
                  <a:pt x="964877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4127053" y="622580"/>
            <a:ext cx="10436442" cy="0"/>
          </a:xfrm>
          <a:prstGeom prst="line">
            <a:avLst/>
          </a:prstGeom>
          <a:ln cap="flat" w="19050">
            <a:solidFill>
              <a:srgbClr val="39352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526264" y="8858743"/>
            <a:ext cx="13744635" cy="8229600"/>
          </a:xfrm>
          <a:custGeom>
            <a:avLst/>
            <a:gdLst/>
            <a:ahLst/>
            <a:cxnLst/>
            <a:rect r="r" b="b" t="t" l="l"/>
            <a:pathLst>
              <a:path h="8229600" w="13744635">
                <a:moveTo>
                  <a:pt x="0" y="0"/>
                </a:moveTo>
                <a:lnTo>
                  <a:pt x="13744634" y="0"/>
                </a:lnTo>
                <a:lnTo>
                  <a:pt x="1374463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4563495" y="451448"/>
            <a:ext cx="2695805" cy="313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660"/>
              </a:lnSpc>
              <a:spcBef>
                <a:spcPct val="0"/>
              </a:spcBef>
            </a:pPr>
            <a:r>
              <a:rPr lang="en-US" sz="1900" spc="57">
                <a:solidFill>
                  <a:srgbClr val="39352C"/>
                </a:solidFill>
                <a:latin typeface="Cerebri"/>
                <a:ea typeface="Cerebri"/>
                <a:cs typeface="Cerebri"/>
                <a:sym typeface="Cerebri"/>
              </a:rPr>
              <a:t>DECEMBER 2025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451448"/>
            <a:ext cx="3098353" cy="313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60"/>
              </a:lnSpc>
              <a:spcBef>
                <a:spcPct val="0"/>
              </a:spcBef>
            </a:pPr>
            <a:r>
              <a:rPr lang="en-US" sz="1900" spc="57">
                <a:solidFill>
                  <a:srgbClr val="39352C"/>
                </a:solidFill>
                <a:latin typeface="Cerebri"/>
                <a:ea typeface="Cerebri"/>
                <a:cs typeface="Cerebri"/>
                <a:sym typeface="Cerebri"/>
              </a:rPr>
              <a:t>SDT 100 01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103012" y="3313014"/>
            <a:ext cx="10081975" cy="11298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384"/>
              </a:lnSpc>
              <a:spcBef>
                <a:spcPct val="0"/>
              </a:spcBef>
            </a:pPr>
            <a:r>
              <a:rPr lang="en-US" b="true" sz="6703">
                <a:solidFill>
                  <a:srgbClr val="0054C5"/>
                </a:solidFill>
                <a:latin typeface="Cerebri Bold"/>
                <a:ea typeface="Cerebri Bold"/>
                <a:cs typeface="Cerebri Bold"/>
                <a:sym typeface="Cerebri Bold"/>
              </a:rPr>
              <a:t>Any Questions?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DAG5c0sy3hQ</dc:identifier>
  <dcterms:modified xsi:type="dcterms:W3CDTF">2011-08-01T06:04:30Z</dcterms:modified>
  <cp:revision>1</cp:revision>
  <dc:title>Blue and White Gradient Modern Pitch Deck Presentation</dc:title>
</cp:coreProperties>
</file>